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6" r:id="rId12"/>
    <p:sldId id="278" r:id="rId13"/>
    <p:sldId id="279" r:id="rId14"/>
    <p:sldId id="283" r:id="rId15"/>
    <p:sldId id="280" r:id="rId16"/>
    <p:sldId id="281" r:id="rId17"/>
    <p:sldId id="286" r:id="rId18"/>
    <p:sldId id="284" r:id="rId19"/>
    <p:sldId id="285" r:id="rId20"/>
    <p:sldId id="287" r:id="rId21"/>
    <p:sldId id="288" r:id="rId22"/>
    <p:sldId id="289" r:id="rId23"/>
    <p:sldId id="292" r:id="rId24"/>
    <p:sldId id="290" r:id="rId25"/>
    <p:sldId id="294" r:id="rId26"/>
    <p:sldId id="295" r:id="rId27"/>
    <p:sldId id="296" r:id="rId28"/>
    <p:sldId id="297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78373-FB6D-42D2-9D28-EF6C2E753D1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CE4E7-FF02-41C6-912C-C00F8236C752}">
      <dgm:prSet phldrT="[Text]"/>
      <dgm:spPr/>
      <dgm:t>
        <a:bodyPr/>
        <a:lstStyle/>
        <a:p>
          <a:r>
            <a:rPr lang="en-US" dirty="0"/>
            <a:t>Pre-hospital</a:t>
          </a:r>
        </a:p>
      </dgm:t>
    </dgm:pt>
    <dgm:pt modelId="{1645E59D-1B37-4C9A-83B3-1D0F07F024A8}" type="parTrans" cxnId="{96132E57-594E-464E-A2A8-167C6F6E65DE}">
      <dgm:prSet/>
      <dgm:spPr/>
      <dgm:t>
        <a:bodyPr/>
        <a:lstStyle/>
        <a:p>
          <a:endParaRPr lang="en-US"/>
        </a:p>
      </dgm:t>
    </dgm:pt>
    <dgm:pt modelId="{36ACB4A9-B565-4A14-B031-A7178F05BEFB}" type="sibTrans" cxnId="{96132E57-594E-464E-A2A8-167C6F6E65DE}">
      <dgm:prSet/>
      <dgm:spPr/>
      <dgm:t>
        <a:bodyPr/>
        <a:lstStyle/>
        <a:p>
          <a:r>
            <a:rPr lang="en-US" dirty="0"/>
            <a:t>Community</a:t>
          </a:r>
        </a:p>
      </dgm:t>
    </dgm:pt>
    <dgm:pt modelId="{521320D7-AA32-4E59-8746-C83B1B3DE307}">
      <dgm:prSet phldrT="[Text]" phldr="1"/>
      <dgm:spPr/>
      <dgm:t>
        <a:bodyPr/>
        <a:lstStyle/>
        <a:p>
          <a:endParaRPr lang="en-US"/>
        </a:p>
      </dgm:t>
    </dgm:pt>
    <dgm:pt modelId="{B49D6AB0-5D53-46FC-B212-F6E0B7B1D0C0}" type="parTrans" cxnId="{BCDAA5D1-8638-4790-BE5D-6EA0935C1C6C}">
      <dgm:prSet/>
      <dgm:spPr/>
      <dgm:t>
        <a:bodyPr/>
        <a:lstStyle/>
        <a:p>
          <a:endParaRPr lang="en-US"/>
        </a:p>
      </dgm:t>
    </dgm:pt>
    <dgm:pt modelId="{9B936809-F6DF-4818-926E-DA9F339E8192}" type="sibTrans" cxnId="{BCDAA5D1-8638-4790-BE5D-6EA0935C1C6C}">
      <dgm:prSet/>
      <dgm:spPr/>
      <dgm:t>
        <a:bodyPr/>
        <a:lstStyle/>
        <a:p>
          <a:endParaRPr lang="en-US"/>
        </a:p>
      </dgm:t>
    </dgm:pt>
    <dgm:pt modelId="{36D8709F-1C2C-422F-9094-6199DDCFADA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Acute geriatrics</a:t>
          </a:r>
        </a:p>
      </dgm:t>
    </dgm:pt>
    <dgm:pt modelId="{C5776FAA-829E-4F3E-8EC2-2C0817EE37AA}" type="parTrans" cxnId="{80B6503E-41F2-4975-95C7-CE475E6138E5}">
      <dgm:prSet/>
      <dgm:spPr/>
      <dgm:t>
        <a:bodyPr/>
        <a:lstStyle/>
        <a:p>
          <a:endParaRPr lang="en-US"/>
        </a:p>
      </dgm:t>
    </dgm:pt>
    <dgm:pt modelId="{1E2F2E0E-75D0-4408-8B48-31BAA1F27127}" type="sibTrans" cxnId="{80B6503E-41F2-4975-95C7-CE475E6138E5}">
      <dgm:prSet custT="1"/>
      <dgm:spPr/>
      <dgm:t>
        <a:bodyPr/>
        <a:lstStyle/>
        <a:p>
          <a:r>
            <a:rPr lang="en-US" sz="1200" dirty="0"/>
            <a:t>discharge </a:t>
          </a:r>
        </a:p>
      </dgm:t>
    </dgm:pt>
    <dgm:pt modelId="{34C70A74-DF46-4CDC-A652-73DDD85BD202}">
      <dgm:prSet phldrT="[Text]" phldr="1"/>
      <dgm:spPr/>
      <dgm:t>
        <a:bodyPr/>
        <a:lstStyle/>
        <a:p>
          <a:endParaRPr lang="en-US" dirty="0"/>
        </a:p>
      </dgm:t>
    </dgm:pt>
    <dgm:pt modelId="{DFECC7DA-64BE-4BBD-8517-422E49BF4E76}" type="parTrans" cxnId="{EF21BEAB-24F3-4AA6-9A2C-2ECB4C45B9F6}">
      <dgm:prSet/>
      <dgm:spPr/>
      <dgm:t>
        <a:bodyPr/>
        <a:lstStyle/>
        <a:p>
          <a:endParaRPr lang="en-US"/>
        </a:p>
      </dgm:t>
    </dgm:pt>
    <dgm:pt modelId="{167AEE48-EA9B-486D-AE8D-390F31756918}" type="sibTrans" cxnId="{EF21BEAB-24F3-4AA6-9A2C-2ECB4C45B9F6}">
      <dgm:prSet/>
      <dgm:spPr/>
      <dgm:t>
        <a:bodyPr/>
        <a:lstStyle/>
        <a:p>
          <a:endParaRPr lang="en-US"/>
        </a:p>
      </dgm:t>
    </dgm:pt>
    <dgm:pt modelId="{003A3EB1-61C6-406C-AAA9-A06E1EE5E93C}">
      <dgm:prSet phldrT="[Text]"/>
      <dgm:spPr/>
      <dgm:t>
        <a:bodyPr/>
        <a:lstStyle/>
        <a:p>
          <a:r>
            <a:rPr lang="en-US" dirty="0"/>
            <a:t>Rehabilitation</a:t>
          </a:r>
        </a:p>
      </dgm:t>
    </dgm:pt>
    <dgm:pt modelId="{E7607E16-24BB-46AC-A997-4FBD159DD26D}" type="parTrans" cxnId="{30C4B533-8E2A-49C6-8973-1FF026E69157}">
      <dgm:prSet/>
      <dgm:spPr/>
      <dgm:t>
        <a:bodyPr/>
        <a:lstStyle/>
        <a:p>
          <a:endParaRPr lang="en-US"/>
        </a:p>
      </dgm:t>
    </dgm:pt>
    <dgm:pt modelId="{4FA80CF9-DEF9-4888-81FC-6A9211025E39}" type="sibTrans" cxnId="{30C4B533-8E2A-49C6-8973-1FF026E69157}">
      <dgm:prSet/>
      <dgm:spPr/>
      <dgm:t>
        <a:bodyPr/>
        <a:lstStyle/>
        <a:p>
          <a:r>
            <a:rPr lang="en-US" dirty="0"/>
            <a:t>Health promotion</a:t>
          </a:r>
        </a:p>
      </dgm:t>
    </dgm:pt>
    <dgm:pt modelId="{FC4625C4-B2C1-4EC9-8DF4-35C1669F5A6A}">
      <dgm:prSet phldrT="[Text]" phldr="1"/>
      <dgm:spPr/>
      <dgm:t>
        <a:bodyPr/>
        <a:lstStyle/>
        <a:p>
          <a:endParaRPr lang="en-US"/>
        </a:p>
      </dgm:t>
    </dgm:pt>
    <dgm:pt modelId="{EA2DB18F-E85A-425E-90D8-68EEB6B17571}" type="parTrans" cxnId="{94E4EF25-17B0-4A15-AD4F-2918924D92DA}">
      <dgm:prSet/>
      <dgm:spPr/>
      <dgm:t>
        <a:bodyPr/>
        <a:lstStyle/>
        <a:p>
          <a:endParaRPr lang="en-US"/>
        </a:p>
      </dgm:t>
    </dgm:pt>
    <dgm:pt modelId="{81995408-609E-4A2A-921D-9D2736614053}" type="sibTrans" cxnId="{94E4EF25-17B0-4A15-AD4F-2918924D92DA}">
      <dgm:prSet/>
      <dgm:spPr/>
      <dgm:t>
        <a:bodyPr/>
        <a:lstStyle/>
        <a:p>
          <a:endParaRPr lang="en-US"/>
        </a:p>
      </dgm:t>
    </dgm:pt>
    <dgm:pt modelId="{76BC7308-A9A3-486F-A109-BEC39FF379C8}">
      <dgm:prSet/>
      <dgm:spPr/>
      <dgm:t>
        <a:bodyPr/>
        <a:lstStyle/>
        <a:p>
          <a:r>
            <a:rPr lang="en-US" dirty="0"/>
            <a:t>Hospital @ home</a:t>
          </a:r>
        </a:p>
      </dgm:t>
    </dgm:pt>
    <dgm:pt modelId="{4C851606-CB17-4956-8405-ECCFA1D1A159}" type="parTrans" cxnId="{3BF4CBA7-3511-4183-9E03-B3C655EA45F3}">
      <dgm:prSet/>
      <dgm:spPr/>
      <dgm:t>
        <a:bodyPr/>
        <a:lstStyle/>
        <a:p>
          <a:endParaRPr lang="en-US"/>
        </a:p>
      </dgm:t>
    </dgm:pt>
    <dgm:pt modelId="{D5381531-D5DF-4B9E-AA6E-1C1DB6E782B7}" type="sibTrans" cxnId="{3BF4CBA7-3511-4183-9E03-B3C655EA45F3}">
      <dgm:prSet custT="1"/>
      <dgm:spPr/>
      <dgm:t>
        <a:bodyPr/>
        <a:lstStyle/>
        <a:p>
          <a:r>
            <a:rPr lang="en-US" sz="1200" dirty="0"/>
            <a:t>Care home</a:t>
          </a:r>
        </a:p>
      </dgm:t>
    </dgm:pt>
    <dgm:pt modelId="{E64BA9AB-3632-41D9-B9A9-E4D6872DCD6C}">
      <dgm:prSet/>
      <dgm:spPr/>
      <dgm:t>
        <a:bodyPr/>
        <a:lstStyle/>
        <a:p>
          <a:r>
            <a:rPr lang="en-US" dirty="0"/>
            <a:t>Palliative care</a:t>
          </a:r>
        </a:p>
      </dgm:t>
    </dgm:pt>
    <dgm:pt modelId="{232E6242-D587-4C32-89C5-1C17D977E461}" type="parTrans" cxnId="{142E7CE3-8294-4CD9-A14B-22F3A85A3764}">
      <dgm:prSet/>
      <dgm:spPr/>
      <dgm:t>
        <a:bodyPr/>
        <a:lstStyle/>
        <a:p>
          <a:endParaRPr lang="en-US"/>
        </a:p>
      </dgm:t>
    </dgm:pt>
    <dgm:pt modelId="{DEBAEDE7-55E1-46F9-8B8B-462ABD634ACD}" type="sibTrans" cxnId="{142E7CE3-8294-4CD9-A14B-22F3A85A3764}">
      <dgm:prSet/>
      <dgm:spPr/>
      <dgm:t>
        <a:bodyPr/>
        <a:lstStyle/>
        <a:p>
          <a:r>
            <a:rPr lang="en-US" dirty="0"/>
            <a:t>Other specialties</a:t>
          </a:r>
        </a:p>
      </dgm:t>
    </dgm:pt>
    <dgm:pt modelId="{8AE04278-A7A3-4153-8384-300592C8ED77}" type="pres">
      <dgm:prSet presAssocID="{08978373-FB6D-42D2-9D28-EF6C2E753D1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6682F9D-4600-455E-8111-1713D0842249}" type="pres">
      <dgm:prSet presAssocID="{09FCE4E7-FF02-41C6-912C-C00F8236C752}" presName="composite" presStyleCnt="0"/>
      <dgm:spPr/>
    </dgm:pt>
    <dgm:pt modelId="{51E12F60-731B-43AC-82B9-2347141AE095}" type="pres">
      <dgm:prSet presAssocID="{09FCE4E7-FF02-41C6-912C-C00F8236C752}" presName="Parent1" presStyleLbl="node1" presStyleIdx="0" presStyleCnt="10" custLinFactNeighborX="46690" custLinFactNeighborY="-13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42F50A-9C5D-4B19-8F09-CE63E4F15A91}" type="pres">
      <dgm:prSet presAssocID="{09FCE4E7-FF02-41C6-912C-C00F8236C752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B0CC1-F3DC-466E-B674-194E9BCB5A30}" type="pres">
      <dgm:prSet presAssocID="{09FCE4E7-FF02-41C6-912C-C00F8236C752}" presName="BalanceSpacing" presStyleCnt="0"/>
      <dgm:spPr/>
    </dgm:pt>
    <dgm:pt modelId="{6637ACF2-B73C-4396-BAF4-8F0D5BE202B7}" type="pres">
      <dgm:prSet presAssocID="{09FCE4E7-FF02-41C6-912C-C00F8236C752}" presName="BalanceSpacing1" presStyleCnt="0"/>
      <dgm:spPr/>
    </dgm:pt>
    <dgm:pt modelId="{A5D48546-9963-43A0-83EA-DCAEE708972B}" type="pres">
      <dgm:prSet presAssocID="{36ACB4A9-B565-4A14-B031-A7178F05BEFB}" presName="Accent1Text" presStyleLbl="node1" presStyleIdx="1" presStyleCnt="10" custLinFactNeighborX="-38868" custLinFactNeighborY="-15658"/>
      <dgm:spPr/>
      <dgm:t>
        <a:bodyPr/>
        <a:lstStyle/>
        <a:p>
          <a:endParaRPr lang="en-GB"/>
        </a:p>
      </dgm:t>
    </dgm:pt>
    <dgm:pt modelId="{19BBEC9A-16BE-4A5E-ACE8-C2A9099A394B}" type="pres">
      <dgm:prSet presAssocID="{36ACB4A9-B565-4A14-B031-A7178F05BEFB}" presName="spaceBetweenRectangles" presStyleCnt="0"/>
      <dgm:spPr/>
    </dgm:pt>
    <dgm:pt modelId="{6C0DC95B-6CA0-471E-AB28-02244FB47D92}" type="pres">
      <dgm:prSet presAssocID="{36D8709F-1C2C-422F-9094-6199DDCFADA0}" presName="composite" presStyleCnt="0"/>
      <dgm:spPr/>
    </dgm:pt>
    <dgm:pt modelId="{D9C2A0F6-45F4-4C9B-8CCF-00888502E31A}" type="pres">
      <dgm:prSet presAssocID="{36D8709F-1C2C-422F-9094-6199DDCFADA0}" presName="Parent1" presStyleLbl="node1" presStyleIdx="2" presStyleCnt="10" custScaleX="288273" custScaleY="128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5ACA5-FAC4-4504-BB56-4B07A6AE0945}" type="pres">
      <dgm:prSet presAssocID="{36D8709F-1C2C-422F-9094-6199DDCFADA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B6E5C2-7489-4592-9E83-150F57A9511F}" type="pres">
      <dgm:prSet presAssocID="{36D8709F-1C2C-422F-9094-6199DDCFADA0}" presName="BalanceSpacing" presStyleCnt="0"/>
      <dgm:spPr/>
    </dgm:pt>
    <dgm:pt modelId="{B5117E1C-DC17-459E-8B5B-FD71980E3337}" type="pres">
      <dgm:prSet presAssocID="{36D8709F-1C2C-422F-9094-6199DDCFADA0}" presName="BalanceSpacing1" presStyleCnt="0"/>
      <dgm:spPr/>
    </dgm:pt>
    <dgm:pt modelId="{EB41BD85-0969-486F-B193-2C0932CA177D}" type="pres">
      <dgm:prSet presAssocID="{1E2F2E0E-75D0-4408-8B48-31BAA1F27127}" presName="Accent1Text" presStyleLbl="node1" presStyleIdx="3" presStyleCnt="10" custScaleX="137947" custLinFactNeighborX="85116" custLinFactNeighborY="-2346"/>
      <dgm:spPr/>
      <dgm:t>
        <a:bodyPr/>
        <a:lstStyle/>
        <a:p>
          <a:endParaRPr lang="en-GB"/>
        </a:p>
      </dgm:t>
    </dgm:pt>
    <dgm:pt modelId="{AFF14111-A43E-438A-9AB5-68767446706B}" type="pres">
      <dgm:prSet presAssocID="{1E2F2E0E-75D0-4408-8B48-31BAA1F27127}" presName="spaceBetweenRectangles" presStyleCnt="0"/>
      <dgm:spPr/>
    </dgm:pt>
    <dgm:pt modelId="{2305991A-00FC-4EDC-9D32-8AF72F6D1F72}" type="pres">
      <dgm:prSet presAssocID="{003A3EB1-61C6-406C-AAA9-A06E1EE5E93C}" presName="composite" presStyleCnt="0"/>
      <dgm:spPr/>
    </dgm:pt>
    <dgm:pt modelId="{FB82026E-DF0F-40D0-BDDA-A1D1BEE91BB8}" type="pres">
      <dgm:prSet presAssocID="{003A3EB1-61C6-406C-AAA9-A06E1EE5E93C}" presName="Parent1" presStyleLbl="node1" presStyleIdx="4" presStyleCnt="10" custLinFactNeighborX="14848" custLinFactNeighborY="2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75F88-E56B-4FD0-B801-E0F685A3EE98}" type="pres">
      <dgm:prSet presAssocID="{003A3EB1-61C6-406C-AAA9-A06E1EE5E93C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19442-6E59-4D32-9CB2-CDD00240AB00}" type="pres">
      <dgm:prSet presAssocID="{003A3EB1-61C6-406C-AAA9-A06E1EE5E93C}" presName="BalanceSpacing" presStyleCnt="0"/>
      <dgm:spPr/>
    </dgm:pt>
    <dgm:pt modelId="{1612302C-1A64-4B3F-B24D-C79A99CC42F2}" type="pres">
      <dgm:prSet presAssocID="{003A3EB1-61C6-406C-AAA9-A06E1EE5E93C}" presName="BalanceSpacing1" presStyleCnt="0"/>
      <dgm:spPr/>
    </dgm:pt>
    <dgm:pt modelId="{27707B74-B522-480C-BFCB-4C8AB4447E68}" type="pres">
      <dgm:prSet presAssocID="{4FA80CF9-DEF9-4888-81FC-6A9211025E39}" presName="Accent1Text" presStyleLbl="node1" presStyleIdx="5" presStyleCnt="10" custLinFactNeighborX="-1714" custLinFactNeighborY="2409"/>
      <dgm:spPr/>
      <dgm:t>
        <a:bodyPr/>
        <a:lstStyle/>
        <a:p>
          <a:endParaRPr lang="en-GB"/>
        </a:p>
      </dgm:t>
    </dgm:pt>
    <dgm:pt modelId="{E5BB681F-F684-4AED-9092-143AE302856C}" type="pres">
      <dgm:prSet presAssocID="{4FA80CF9-DEF9-4888-81FC-6A9211025E39}" presName="spaceBetweenRectangles" presStyleCnt="0"/>
      <dgm:spPr/>
    </dgm:pt>
    <dgm:pt modelId="{1A577751-1AB1-411A-A097-42913E00E52D}" type="pres">
      <dgm:prSet presAssocID="{76BC7308-A9A3-486F-A109-BEC39FF379C8}" presName="composite" presStyleCnt="0"/>
      <dgm:spPr/>
    </dgm:pt>
    <dgm:pt modelId="{B0B2276A-E092-499B-8E94-F54C01FB9157}" type="pres">
      <dgm:prSet presAssocID="{76BC7308-A9A3-486F-A109-BEC39FF379C8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ECEE4-F87F-4140-93A3-71D42219E0AB}" type="pres">
      <dgm:prSet presAssocID="{76BC7308-A9A3-486F-A109-BEC39FF379C8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CC6AD62-D029-4D87-BE99-3972C6502030}" type="pres">
      <dgm:prSet presAssocID="{76BC7308-A9A3-486F-A109-BEC39FF379C8}" presName="BalanceSpacing" presStyleCnt="0"/>
      <dgm:spPr/>
    </dgm:pt>
    <dgm:pt modelId="{C19B40D1-7A82-4F0C-B277-1461705AFBF1}" type="pres">
      <dgm:prSet presAssocID="{76BC7308-A9A3-486F-A109-BEC39FF379C8}" presName="BalanceSpacing1" presStyleCnt="0"/>
      <dgm:spPr/>
    </dgm:pt>
    <dgm:pt modelId="{20326900-ECFA-4274-87EE-8E2F9FEA342B}" type="pres">
      <dgm:prSet presAssocID="{D5381531-D5DF-4B9E-AA6E-1C1DB6E782B7}" presName="Accent1Text" presStyleLbl="node1" presStyleIdx="7" presStyleCnt="10"/>
      <dgm:spPr/>
      <dgm:t>
        <a:bodyPr/>
        <a:lstStyle/>
        <a:p>
          <a:endParaRPr lang="en-GB"/>
        </a:p>
      </dgm:t>
    </dgm:pt>
    <dgm:pt modelId="{82550CE2-FFCA-403B-83BD-CB13553AB0E5}" type="pres">
      <dgm:prSet presAssocID="{D5381531-D5DF-4B9E-AA6E-1C1DB6E782B7}" presName="spaceBetweenRectangles" presStyleCnt="0"/>
      <dgm:spPr/>
    </dgm:pt>
    <dgm:pt modelId="{0D8766CD-2606-44EB-8417-297F4B1C97AD}" type="pres">
      <dgm:prSet presAssocID="{E64BA9AB-3632-41D9-B9A9-E4D6872DCD6C}" presName="composite" presStyleCnt="0"/>
      <dgm:spPr/>
    </dgm:pt>
    <dgm:pt modelId="{94794E78-7565-435E-B06A-E5F2056C4400}" type="pres">
      <dgm:prSet presAssocID="{E64BA9AB-3632-41D9-B9A9-E4D6872DCD6C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D2DA7-475C-4EEF-A40A-908983032BFD}" type="pres">
      <dgm:prSet presAssocID="{E64BA9AB-3632-41D9-B9A9-E4D6872DCD6C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DDDB7B8-7C78-4B35-9445-2263144C9F41}" type="pres">
      <dgm:prSet presAssocID="{E64BA9AB-3632-41D9-B9A9-E4D6872DCD6C}" presName="BalanceSpacing" presStyleCnt="0"/>
      <dgm:spPr/>
    </dgm:pt>
    <dgm:pt modelId="{3F5889BE-7357-4BA0-8118-2B74139C3132}" type="pres">
      <dgm:prSet presAssocID="{E64BA9AB-3632-41D9-B9A9-E4D6872DCD6C}" presName="BalanceSpacing1" presStyleCnt="0"/>
      <dgm:spPr/>
    </dgm:pt>
    <dgm:pt modelId="{77FBFA4E-93AF-4647-832D-5E72A4E0F4C0}" type="pres">
      <dgm:prSet presAssocID="{DEBAEDE7-55E1-46F9-8B8B-462ABD634ACD}" presName="Accent1Text" presStyleLbl="node1" presStyleIdx="9" presStyleCnt="10"/>
      <dgm:spPr/>
      <dgm:t>
        <a:bodyPr/>
        <a:lstStyle/>
        <a:p>
          <a:endParaRPr lang="en-GB"/>
        </a:p>
      </dgm:t>
    </dgm:pt>
  </dgm:ptLst>
  <dgm:cxnLst>
    <dgm:cxn modelId="{80B6503E-41F2-4975-95C7-CE475E6138E5}" srcId="{08978373-FB6D-42D2-9D28-EF6C2E753D19}" destId="{36D8709F-1C2C-422F-9094-6199DDCFADA0}" srcOrd="1" destOrd="0" parTransId="{C5776FAA-829E-4F3E-8EC2-2C0817EE37AA}" sibTransId="{1E2F2E0E-75D0-4408-8B48-31BAA1F27127}"/>
    <dgm:cxn modelId="{198A1F6D-BBAF-486C-9B16-EA3E96B67888}" type="presOf" srcId="{E64BA9AB-3632-41D9-B9A9-E4D6872DCD6C}" destId="{94794E78-7565-435E-B06A-E5F2056C4400}" srcOrd="0" destOrd="0" presId="urn:microsoft.com/office/officeart/2008/layout/AlternatingHexagons"/>
    <dgm:cxn modelId="{13962642-B003-49A7-9D19-8A3C7C2532F2}" type="presOf" srcId="{76BC7308-A9A3-486F-A109-BEC39FF379C8}" destId="{B0B2276A-E092-499B-8E94-F54C01FB9157}" srcOrd="0" destOrd="0" presId="urn:microsoft.com/office/officeart/2008/layout/AlternatingHexagons"/>
    <dgm:cxn modelId="{8F81F102-7073-498C-A7F2-868A3D9B6997}" type="presOf" srcId="{34C70A74-DF46-4CDC-A652-73DDD85BD202}" destId="{C6D5ACA5-FAC4-4504-BB56-4B07A6AE0945}" srcOrd="0" destOrd="0" presId="urn:microsoft.com/office/officeart/2008/layout/AlternatingHexagons"/>
    <dgm:cxn modelId="{B4F6F462-DDFC-4F8F-83D9-F06783BADC24}" type="presOf" srcId="{1E2F2E0E-75D0-4408-8B48-31BAA1F27127}" destId="{EB41BD85-0969-486F-B193-2C0932CA177D}" srcOrd="0" destOrd="0" presId="urn:microsoft.com/office/officeart/2008/layout/AlternatingHexagons"/>
    <dgm:cxn modelId="{BCDAA5D1-8638-4790-BE5D-6EA0935C1C6C}" srcId="{09FCE4E7-FF02-41C6-912C-C00F8236C752}" destId="{521320D7-AA32-4E59-8746-C83B1B3DE307}" srcOrd="0" destOrd="0" parTransId="{B49D6AB0-5D53-46FC-B212-F6E0B7B1D0C0}" sibTransId="{9B936809-F6DF-4818-926E-DA9F339E8192}"/>
    <dgm:cxn modelId="{709EA6F7-56DE-4C16-AEB3-A19CF7C92B5E}" type="presOf" srcId="{FC4625C4-B2C1-4EC9-8DF4-35C1669F5A6A}" destId="{BFE75F88-E56B-4FD0-B801-E0F685A3EE98}" srcOrd="0" destOrd="0" presId="urn:microsoft.com/office/officeart/2008/layout/AlternatingHexagons"/>
    <dgm:cxn modelId="{EF21BEAB-24F3-4AA6-9A2C-2ECB4C45B9F6}" srcId="{36D8709F-1C2C-422F-9094-6199DDCFADA0}" destId="{34C70A74-DF46-4CDC-A652-73DDD85BD202}" srcOrd="0" destOrd="0" parTransId="{DFECC7DA-64BE-4BBD-8517-422E49BF4E76}" sibTransId="{167AEE48-EA9B-486D-AE8D-390F31756918}"/>
    <dgm:cxn modelId="{DE16D595-5933-4FEA-B1A1-7ACA2E1DC0C4}" type="presOf" srcId="{36ACB4A9-B565-4A14-B031-A7178F05BEFB}" destId="{A5D48546-9963-43A0-83EA-DCAEE708972B}" srcOrd="0" destOrd="0" presId="urn:microsoft.com/office/officeart/2008/layout/AlternatingHexagons"/>
    <dgm:cxn modelId="{30C4B533-8E2A-49C6-8973-1FF026E69157}" srcId="{08978373-FB6D-42D2-9D28-EF6C2E753D19}" destId="{003A3EB1-61C6-406C-AAA9-A06E1EE5E93C}" srcOrd="2" destOrd="0" parTransId="{E7607E16-24BB-46AC-A997-4FBD159DD26D}" sibTransId="{4FA80CF9-DEF9-4888-81FC-6A9211025E39}"/>
    <dgm:cxn modelId="{86C0CEFC-BE36-4F60-9FCD-6721944F724B}" type="presOf" srcId="{D5381531-D5DF-4B9E-AA6E-1C1DB6E782B7}" destId="{20326900-ECFA-4274-87EE-8E2F9FEA342B}" srcOrd="0" destOrd="0" presId="urn:microsoft.com/office/officeart/2008/layout/AlternatingHexagons"/>
    <dgm:cxn modelId="{142E7CE3-8294-4CD9-A14B-22F3A85A3764}" srcId="{08978373-FB6D-42D2-9D28-EF6C2E753D19}" destId="{E64BA9AB-3632-41D9-B9A9-E4D6872DCD6C}" srcOrd="4" destOrd="0" parTransId="{232E6242-D587-4C32-89C5-1C17D977E461}" sibTransId="{DEBAEDE7-55E1-46F9-8B8B-462ABD634ACD}"/>
    <dgm:cxn modelId="{96132E57-594E-464E-A2A8-167C6F6E65DE}" srcId="{08978373-FB6D-42D2-9D28-EF6C2E753D19}" destId="{09FCE4E7-FF02-41C6-912C-C00F8236C752}" srcOrd="0" destOrd="0" parTransId="{1645E59D-1B37-4C9A-83B3-1D0F07F024A8}" sibTransId="{36ACB4A9-B565-4A14-B031-A7178F05BEFB}"/>
    <dgm:cxn modelId="{3BF4CBA7-3511-4183-9E03-B3C655EA45F3}" srcId="{08978373-FB6D-42D2-9D28-EF6C2E753D19}" destId="{76BC7308-A9A3-486F-A109-BEC39FF379C8}" srcOrd="3" destOrd="0" parTransId="{4C851606-CB17-4956-8405-ECCFA1D1A159}" sibTransId="{D5381531-D5DF-4B9E-AA6E-1C1DB6E782B7}"/>
    <dgm:cxn modelId="{BBFD120E-445D-4796-9491-B79CB2BFFECB}" type="presOf" srcId="{003A3EB1-61C6-406C-AAA9-A06E1EE5E93C}" destId="{FB82026E-DF0F-40D0-BDDA-A1D1BEE91BB8}" srcOrd="0" destOrd="0" presId="urn:microsoft.com/office/officeart/2008/layout/AlternatingHexagons"/>
    <dgm:cxn modelId="{BA6BF57D-527A-4406-9671-91B923833442}" type="presOf" srcId="{08978373-FB6D-42D2-9D28-EF6C2E753D19}" destId="{8AE04278-A7A3-4153-8384-300592C8ED77}" srcOrd="0" destOrd="0" presId="urn:microsoft.com/office/officeart/2008/layout/AlternatingHexagons"/>
    <dgm:cxn modelId="{71F7B8CC-93EB-471E-9FB8-4984517001A9}" type="presOf" srcId="{09FCE4E7-FF02-41C6-912C-C00F8236C752}" destId="{51E12F60-731B-43AC-82B9-2347141AE095}" srcOrd="0" destOrd="0" presId="urn:microsoft.com/office/officeart/2008/layout/AlternatingHexagons"/>
    <dgm:cxn modelId="{94E4EF25-17B0-4A15-AD4F-2918924D92DA}" srcId="{003A3EB1-61C6-406C-AAA9-A06E1EE5E93C}" destId="{FC4625C4-B2C1-4EC9-8DF4-35C1669F5A6A}" srcOrd="0" destOrd="0" parTransId="{EA2DB18F-E85A-425E-90D8-68EEB6B17571}" sibTransId="{81995408-609E-4A2A-921D-9D2736614053}"/>
    <dgm:cxn modelId="{C9A86B9B-1EB0-4AFF-B3E5-DC2CAA5295FF}" type="presOf" srcId="{DEBAEDE7-55E1-46F9-8B8B-462ABD634ACD}" destId="{77FBFA4E-93AF-4647-832D-5E72A4E0F4C0}" srcOrd="0" destOrd="0" presId="urn:microsoft.com/office/officeart/2008/layout/AlternatingHexagons"/>
    <dgm:cxn modelId="{79793305-A19D-428D-B640-65E447593571}" type="presOf" srcId="{4FA80CF9-DEF9-4888-81FC-6A9211025E39}" destId="{27707B74-B522-480C-BFCB-4C8AB4447E68}" srcOrd="0" destOrd="0" presId="urn:microsoft.com/office/officeart/2008/layout/AlternatingHexagons"/>
    <dgm:cxn modelId="{E2B889B2-352D-499E-A833-FAC0DB1EF7E8}" type="presOf" srcId="{36D8709F-1C2C-422F-9094-6199DDCFADA0}" destId="{D9C2A0F6-45F4-4C9B-8CCF-00888502E31A}" srcOrd="0" destOrd="0" presId="urn:microsoft.com/office/officeart/2008/layout/AlternatingHexagons"/>
    <dgm:cxn modelId="{082658CD-ADDE-446E-81F4-8F139BBFAE7F}" type="presOf" srcId="{521320D7-AA32-4E59-8746-C83B1B3DE307}" destId="{3842F50A-9C5D-4B19-8F09-CE63E4F15A91}" srcOrd="0" destOrd="0" presId="urn:microsoft.com/office/officeart/2008/layout/AlternatingHexagons"/>
    <dgm:cxn modelId="{E9527C15-4204-483B-B4D0-79E0AEBAD51C}" type="presParOf" srcId="{8AE04278-A7A3-4153-8384-300592C8ED77}" destId="{16682F9D-4600-455E-8111-1713D0842249}" srcOrd="0" destOrd="0" presId="urn:microsoft.com/office/officeart/2008/layout/AlternatingHexagons"/>
    <dgm:cxn modelId="{860746CC-5DC1-49F1-B0AA-112B38CA1AEA}" type="presParOf" srcId="{16682F9D-4600-455E-8111-1713D0842249}" destId="{51E12F60-731B-43AC-82B9-2347141AE095}" srcOrd="0" destOrd="0" presId="urn:microsoft.com/office/officeart/2008/layout/AlternatingHexagons"/>
    <dgm:cxn modelId="{993B4AD3-520D-4AF7-9993-48DD52A8C01F}" type="presParOf" srcId="{16682F9D-4600-455E-8111-1713D0842249}" destId="{3842F50A-9C5D-4B19-8F09-CE63E4F15A91}" srcOrd="1" destOrd="0" presId="urn:microsoft.com/office/officeart/2008/layout/AlternatingHexagons"/>
    <dgm:cxn modelId="{C447182A-A209-4F1F-836C-7128E19F2697}" type="presParOf" srcId="{16682F9D-4600-455E-8111-1713D0842249}" destId="{83BB0CC1-F3DC-466E-B674-194E9BCB5A30}" srcOrd="2" destOrd="0" presId="urn:microsoft.com/office/officeart/2008/layout/AlternatingHexagons"/>
    <dgm:cxn modelId="{0D900B0B-2998-46BF-B910-C352D3246530}" type="presParOf" srcId="{16682F9D-4600-455E-8111-1713D0842249}" destId="{6637ACF2-B73C-4396-BAF4-8F0D5BE202B7}" srcOrd="3" destOrd="0" presId="urn:microsoft.com/office/officeart/2008/layout/AlternatingHexagons"/>
    <dgm:cxn modelId="{C5113BE9-BFC9-4A1C-84B0-4AF698B4F09F}" type="presParOf" srcId="{16682F9D-4600-455E-8111-1713D0842249}" destId="{A5D48546-9963-43A0-83EA-DCAEE708972B}" srcOrd="4" destOrd="0" presId="urn:microsoft.com/office/officeart/2008/layout/AlternatingHexagons"/>
    <dgm:cxn modelId="{604341D9-07E4-4C7B-8E14-BE75E48A6B9D}" type="presParOf" srcId="{8AE04278-A7A3-4153-8384-300592C8ED77}" destId="{19BBEC9A-16BE-4A5E-ACE8-C2A9099A394B}" srcOrd="1" destOrd="0" presId="urn:microsoft.com/office/officeart/2008/layout/AlternatingHexagons"/>
    <dgm:cxn modelId="{C4BEC8E6-8558-41CD-AFCD-EEADABD7186F}" type="presParOf" srcId="{8AE04278-A7A3-4153-8384-300592C8ED77}" destId="{6C0DC95B-6CA0-471E-AB28-02244FB47D92}" srcOrd="2" destOrd="0" presId="urn:microsoft.com/office/officeart/2008/layout/AlternatingHexagons"/>
    <dgm:cxn modelId="{911B92AF-D3DB-4F1A-9ED0-64568068910E}" type="presParOf" srcId="{6C0DC95B-6CA0-471E-AB28-02244FB47D92}" destId="{D9C2A0F6-45F4-4C9B-8CCF-00888502E31A}" srcOrd="0" destOrd="0" presId="urn:microsoft.com/office/officeart/2008/layout/AlternatingHexagons"/>
    <dgm:cxn modelId="{BE1B1290-1B9B-4FBD-94D5-9642D3AC9330}" type="presParOf" srcId="{6C0DC95B-6CA0-471E-AB28-02244FB47D92}" destId="{C6D5ACA5-FAC4-4504-BB56-4B07A6AE0945}" srcOrd="1" destOrd="0" presId="urn:microsoft.com/office/officeart/2008/layout/AlternatingHexagons"/>
    <dgm:cxn modelId="{569DAADE-0BF6-417E-BF7C-7BD3A10194AB}" type="presParOf" srcId="{6C0DC95B-6CA0-471E-AB28-02244FB47D92}" destId="{ABB6E5C2-7489-4592-9E83-150F57A9511F}" srcOrd="2" destOrd="0" presId="urn:microsoft.com/office/officeart/2008/layout/AlternatingHexagons"/>
    <dgm:cxn modelId="{D9B0C8D7-5F3A-48B8-8D0A-196BDF795274}" type="presParOf" srcId="{6C0DC95B-6CA0-471E-AB28-02244FB47D92}" destId="{B5117E1C-DC17-459E-8B5B-FD71980E3337}" srcOrd="3" destOrd="0" presId="urn:microsoft.com/office/officeart/2008/layout/AlternatingHexagons"/>
    <dgm:cxn modelId="{713D2724-04D9-4F8C-870F-0015040D6E7D}" type="presParOf" srcId="{6C0DC95B-6CA0-471E-AB28-02244FB47D92}" destId="{EB41BD85-0969-486F-B193-2C0932CA177D}" srcOrd="4" destOrd="0" presId="urn:microsoft.com/office/officeart/2008/layout/AlternatingHexagons"/>
    <dgm:cxn modelId="{A207726B-DE24-46F0-85B1-1DC7B6DC9ED5}" type="presParOf" srcId="{8AE04278-A7A3-4153-8384-300592C8ED77}" destId="{AFF14111-A43E-438A-9AB5-68767446706B}" srcOrd="3" destOrd="0" presId="urn:microsoft.com/office/officeart/2008/layout/AlternatingHexagons"/>
    <dgm:cxn modelId="{BEAFB177-C679-4B36-BB77-DC41BEBFAF03}" type="presParOf" srcId="{8AE04278-A7A3-4153-8384-300592C8ED77}" destId="{2305991A-00FC-4EDC-9D32-8AF72F6D1F72}" srcOrd="4" destOrd="0" presId="urn:microsoft.com/office/officeart/2008/layout/AlternatingHexagons"/>
    <dgm:cxn modelId="{27EFAF86-D3A8-40A3-8C45-2331EAE9EB26}" type="presParOf" srcId="{2305991A-00FC-4EDC-9D32-8AF72F6D1F72}" destId="{FB82026E-DF0F-40D0-BDDA-A1D1BEE91BB8}" srcOrd="0" destOrd="0" presId="urn:microsoft.com/office/officeart/2008/layout/AlternatingHexagons"/>
    <dgm:cxn modelId="{CEC3215F-D201-48C7-A683-50A2CF4411F9}" type="presParOf" srcId="{2305991A-00FC-4EDC-9D32-8AF72F6D1F72}" destId="{BFE75F88-E56B-4FD0-B801-E0F685A3EE98}" srcOrd="1" destOrd="0" presId="urn:microsoft.com/office/officeart/2008/layout/AlternatingHexagons"/>
    <dgm:cxn modelId="{6E8B4B04-88B6-44D9-915C-ED3D95DFB593}" type="presParOf" srcId="{2305991A-00FC-4EDC-9D32-8AF72F6D1F72}" destId="{6B719442-6E59-4D32-9CB2-CDD00240AB00}" srcOrd="2" destOrd="0" presId="urn:microsoft.com/office/officeart/2008/layout/AlternatingHexagons"/>
    <dgm:cxn modelId="{F4CC22AF-F5E8-4F16-AA3B-F04C0C9E5DC2}" type="presParOf" srcId="{2305991A-00FC-4EDC-9D32-8AF72F6D1F72}" destId="{1612302C-1A64-4B3F-B24D-C79A99CC42F2}" srcOrd="3" destOrd="0" presId="urn:microsoft.com/office/officeart/2008/layout/AlternatingHexagons"/>
    <dgm:cxn modelId="{7BFF2A19-D0A5-44CC-BDCA-6548A07D30AD}" type="presParOf" srcId="{2305991A-00FC-4EDC-9D32-8AF72F6D1F72}" destId="{27707B74-B522-480C-BFCB-4C8AB4447E68}" srcOrd="4" destOrd="0" presId="urn:microsoft.com/office/officeart/2008/layout/AlternatingHexagons"/>
    <dgm:cxn modelId="{99E7FC4A-F440-4B10-9EE9-6C6ABE662EDE}" type="presParOf" srcId="{8AE04278-A7A3-4153-8384-300592C8ED77}" destId="{E5BB681F-F684-4AED-9092-143AE302856C}" srcOrd="5" destOrd="0" presId="urn:microsoft.com/office/officeart/2008/layout/AlternatingHexagons"/>
    <dgm:cxn modelId="{90B1DD05-3B64-4CBB-8853-DFB982CCC3C7}" type="presParOf" srcId="{8AE04278-A7A3-4153-8384-300592C8ED77}" destId="{1A577751-1AB1-411A-A097-42913E00E52D}" srcOrd="6" destOrd="0" presId="urn:microsoft.com/office/officeart/2008/layout/AlternatingHexagons"/>
    <dgm:cxn modelId="{1269922D-6630-45AE-BE42-635D433EC4FD}" type="presParOf" srcId="{1A577751-1AB1-411A-A097-42913E00E52D}" destId="{B0B2276A-E092-499B-8E94-F54C01FB9157}" srcOrd="0" destOrd="0" presId="urn:microsoft.com/office/officeart/2008/layout/AlternatingHexagons"/>
    <dgm:cxn modelId="{70B6E802-9EDA-4008-866C-208FB586A9B9}" type="presParOf" srcId="{1A577751-1AB1-411A-A097-42913E00E52D}" destId="{2BEECEE4-F87F-4140-93A3-71D42219E0AB}" srcOrd="1" destOrd="0" presId="urn:microsoft.com/office/officeart/2008/layout/AlternatingHexagons"/>
    <dgm:cxn modelId="{C7ECB28F-7A5F-4FED-AF1C-9B32B71B0DCC}" type="presParOf" srcId="{1A577751-1AB1-411A-A097-42913E00E52D}" destId="{FCC6AD62-D029-4D87-BE99-3972C6502030}" srcOrd="2" destOrd="0" presId="urn:microsoft.com/office/officeart/2008/layout/AlternatingHexagons"/>
    <dgm:cxn modelId="{6C896A95-B224-4142-8A00-876292369BBF}" type="presParOf" srcId="{1A577751-1AB1-411A-A097-42913E00E52D}" destId="{C19B40D1-7A82-4F0C-B277-1461705AFBF1}" srcOrd="3" destOrd="0" presId="urn:microsoft.com/office/officeart/2008/layout/AlternatingHexagons"/>
    <dgm:cxn modelId="{27B390C4-3DB3-4A23-B9A4-28B60E06D521}" type="presParOf" srcId="{1A577751-1AB1-411A-A097-42913E00E52D}" destId="{20326900-ECFA-4274-87EE-8E2F9FEA342B}" srcOrd="4" destOrd="0" presId="urn:microsoft.com/office/officeart/2008/layout/AlternatingHexagons"/>
    <dgm:cxn modelId="{9E56331C-F940-426E-9F8C-32613A903510}" type="presParOf" srcId="{8AE04278-A7A3-4153-8384-300592C8ED77}" destId="{82550CE2-FFCA-403B-83BD-CB13553AB0E5}" srcOrd="7" destOrd="0" presId="urn:microsoft.com/office/officeart/2008/layout/AlternatingHexagons"/>
    <dgm:cxn modelId="{A6918A55-FCBA-4C4B-8F3C-06F1A7B52EBF}" type="presParOf" srcId="{8AE04278-A7A3-4153-8384-300592C8ED77}" destId="{0D8766CD-2606-44EB-8417-297F4B1C97AD}" srcOrd="8" destOrd="0" presId="urn:microsoft.com/office/officeart/2008/layout/AlternatingHexagons"/>
    <dgm:cxn modelId="{F387651E-3CE8-46EF-A816-E28EFCCC5997}" type="presParOf" srcId="{0D8766CD-2606-44EB-8417-297F4B1C97AD}" destId="{94794E78-7565-435E-B06A-E5F2056C4400}" srcOrd="0" destOrd="0" presId="urn:microsoft.com/office/officeart/2008/layout/AlternatingHexagons"/>
    <dgm:cxn modelId="{E367A03E-54B6-4531-9EB9-956A2CD8AAB2}" type="presParOf" srcId="{0D8766CD-2606-44EB-8417-297F4B1C97AD}" destId="{050D2DA7-475C-4EEF-A40A-908983032BFD}" srcOrd="1" destOrd="0" presId="urn:microsoft.com/office/officeart/2008/layout/AlternatingHexagons"/>
    <dgm:cxn modelId="{F039513B-1573-43CC-9034-E11F5FF0E70F}" type="presParOf" srcId="{0D8766CD-2606-44EB-8417-297F4B1C97AD}" destId="{ADDDB7B8-7C78-4B35-9445-2263144C9F41}" srcOrd="2" destOrd="0" presId="urn:microsoft.com/office/officeart/2008/layout/AlternatingHexagons"/>
    <dgm:cxn modelId="{9DE38EF4-711A-420B-8615-C325E34F53FB}" type="presParOf" srcId="{0D8766CD-2606-44EB-8417-297F4B1C97AD}" destId="{3F5889BE-7357-4BA0-8118-2B74139C3132}" srcOrd="3" destOrd="0" presId="urn:microsoft.com/office/officeart/2008/layout/AlternatingHexagons"/>
    <dgm:cxn modelId="{D49D7D80-33DE-4DF9-A69F-A1B0B31C91E0}" type="presParOf" srcId="{0D8766CD-2606-44EB-8417-297F4B1C97AD}" destId="{77FBFA4E-93AF-4647-832D-5E72A4E0F4C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6ED2-6DBD-44FD-AFCD-5212A2463D22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66AD6-A9EC-4925-A79C-142894604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4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6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23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26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5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11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00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42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6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1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3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72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88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22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84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1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04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31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7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2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24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7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68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04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2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0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1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66AD6-A9EC-4925-A79C-1428946047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7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0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3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1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8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8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2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1567-9C0B-4BCF-AD26-23F059A938DA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C9C1-7B56-4204-BAEB-ADAFAFD2B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9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viqusvKjSAhXLaxQKHf-FBLgQjRwIBw&amp;url=https://en.wikipedia.org/wiki/File:University_of_Aberdeen_Logo_Full.svg&amp;bvm=bv.148073327,bs.2,d.ZGg&amp;psig=AFQjCNFnoz5jrBPfX02H5pXyozSQlv-GLg&amp;ust=14880166831155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04" y="2132856"/>
            <a:ext cx="8515672" cy="1947552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What’s the scoop on </a:t>
            </a:r>
            <a:r>
              <a:rPr lang="en-GB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SCoOP</a:t>
            </a:r>
            <a:r>
              <a:rPr lang="en-GB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GB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Scottish Care of Older 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- National Audit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BGS Scotland &amp; NRS Ageing Specialty Group Spring Meeting 2019</a:t>
            </a:r>
            <a:r>
              <a:rPr lang="en-GB" sz="3100" dirty="0"/>
              <a:t/>
            </a:r>
            <a:br>
              <a:rPr lang="en-GB" sz="3100" dirty="0"/>
            </a:br>
            <a:endParaRPr lang="en-GB" sz="31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15672" cy="1947552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Scottish Care of Older People (SCoOP) audit</a:t>
            </a:r>
            <a:b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 </a:t>
            </a:r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pdate on progress 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round of audit (2018)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17" y="2423240"/>
            <a:ext cx="8604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Intended as a ‘scoping exercise’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establish if basic differences existed across services for older people in Scotland and aid planning of future in-depth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Survey designed and disseminated to consultant geriatricians known to and nominated by the BGS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Covered 12 of 14 health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Data completed based on ‘best of their knowledge’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01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data was collected?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21995"/>
            <a:ext cx="7690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Workforce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Consultants (10 sessions = one FTE)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Speciality doctors and Registrars (number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Data on health board catchment population from the National records for Scotland to calculate numbers per 10,000 population ≥ 65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3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Workforce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082327"/>
            <a:ext cx="7690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Service Provision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Four acute service components used to calculate a </a:t>
            </a:r>
            <a:r>
              <a:rPr lang="en-GB" sz="2400" dirty="0" err="1" smtClean="0"/>
              <a:t>sevice</a:t>
            </a:r>
            <a:r>
              <a:rPr lang="en-GB" sz="2400" dirty="0" smtClean="0"/>
              <a:t> provision score (min=0 ; max=1)</a:t>
            </a:r>
          </a:p>
          <a:p>
            <a:pPr lvl="1"/>
            <a:endParaRPr lang="en-GB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Number </a:t>
            </a:r>
            <a:r>
              <a:rPr lang="en-GB" sz="2400" dirty="0"/>
              <a:t>of days of operation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MDT discussion frequency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Availability of physiotherapy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Availability of occupational </a:t>
            </a:r>
            <a:r>
              <a:rPr lang="en-GB" sz="2400" dirty="0" smtClean="0"/>
              <a:t>therapy</a:t>
            </a:r>
          </a:p>
          <a:p>
            <a:pPr lvl="2"/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Each aspect contributed 25% of total score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Mean was taken for all units in a given health board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data was collected?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Consultant Workforce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080" y="1294830"/>
            <a:ext cx="3069077" cy="4204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080" y="5678119"/>
            <a:ext cx="330431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Workforce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8236" y="2142038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Median </a:t>
            </a:r>
            <a:r>
              <a:rPr lang="en-GB" sz="2400" b="1" dirty="0" smtClean="0"/>
              <a:t>1.45 FTE geriatric medicine consultants per 10,000</a:t>
            </a:r>
            <a:r>
              <a:rPr lang="en-GB" sz="2400" dirty="0" smtClean="0"/>
              <a:t>  </a:t>
            </a:r>
            <a:r>
              <a:rPr lang="en-GB" sz="2400" dirty="0"/>
              <a:t>≥ 65 </a:t>
            </a:r>
            <a:r>
              <a:rPr lang="en-GB" sz="2400" dirty="0" smtClean="0"/>
              <a:t>years (Range: 0.54 – 2.40)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Greatest provision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Lothian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Greater Glasgow and Clyde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Lanarkshire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Lowest provision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Highland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Dumfries and Galloway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Ayrshire and Arran</a:t>
            </a:r>
            <a:endParaRPr lang="en-GB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4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Workforce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4" name="Content Placeholder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94" y="1471821"/>
            <a:ext cx="8924214" cy="45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566636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Provision Scores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1537" y="2681613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Median Acute SPS </a:t>
            </a:r>
            <a:r>
              <a:rPr lang="en-GB" sz="2400" b="1" dirty="0" smtClean="0"/>
              <a:t>0.81 </a:t>
            </a:r>
            <a:r>
              <a:rPr lang="en-GB" sz="2400" dirty="0" smtClean="0"/>
              <a:t>(Range: 0.50 – 0.89)</a:t>
            </a:r>
          </a:p>
          <a:p>
            <a:pPr lvl="1"/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Median Community SPS </a:t>
            </a:r>
            <a:r>
              <a:rPr lang="en-GB" sz="2400" b="1" dirty="0" smtClean="0"/>
              <a:t>0.60 </a:t>
            </a:r>
            <a:r>
              <a:rPr lang="en-GB" sz="2400" dirty="0"/>
              <a:t>(Range: </a:t>
            </a:r>
            <a:r>
              <a:rPr lang="en-GB" sz="2400" dirty="0" smtClean="0"/>
              <a:t>0.48 </a:t>
            </a:r>
            <a:r>
              <a:rPr lang="en-GB" sz="2400" dirty="0"/>
              <a:t>– </a:t>
            </a:r>
            <a:r>
              <a:rPr lang="en-GB" sz="2400" dirty="0" smtClean="0"/>
              <a:t>0.82)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Service Provision Score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1628800"/>
            <a:ext cx="2627604" cy="3542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1555642"/>
            <a:ext cx="2658086" cy="36152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832" y="5661248"/>
            <a:ext cx="2664183" cy="396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8977" y="498621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Acute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85689" y="5046733"/>
            <a:ext cx="135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Number of Population affected by Service Provision Score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1544802"/>
            <a:ext cx="6821519" cy="46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65325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What’s the scoop on </a:t>
            </a:r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SCoOP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1221" y="2562023"/>
            <a:ext cx="7427168" cy="33690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Background </a:t>
            </a:r>
            <a:r>
              <a:rPr lang="en-GB" sz="2000" dirty="0" smtClean="0"/>
              <a:t>– Dr Christine McAlpine</a:t>
            </a:r>
          </a:p>
          <a:p>
            <a:r>
              <a:rPr lang="en-GB" sz="2800" dirty="0" smtClean="0"/>
              <a:t>Update on progress </a:t>
            </a:r>
            <a:r>
              <a:rPr lang="en-GB" sz="2000" dirty="0" smtClean="0"/>
              <a:t>– Dr Alison Donaldson</a:t>
            </a:r>
          </a:p>
          <a:p>
            <a:r>
              <a:rPr lang="en-GB" sz="2800" dirty="0" smtClean="0"/>
              <a:t>Future vision </a:t>
            </a:r>
            <a:r>
              <a:rPr lang="en-GB" sz="2000" dirty="0" smtClean="0"/>
              <a:t>– Prof Phyo Myint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8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252411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 Points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18" y="1890876"/>
            <a:ext cx="85353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Variation shown in reported data for acute and community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was a first step – assessment of service quality beyond remit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Inappropriate to draw comparisons based on scores of specific health 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Relied </a:t>
            </a:r>
            <a:r>
              <a:rPr lang="en-GB" sz="2000" dirty="0"/>
              <a:t>on ‘best of knowledge’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No duplication for 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Next cycle will be complemented by population level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Challenging to compare services that may not be exclusive to older people, and not all hospitals have a dedicated frailty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Ideally we would relate specialist service provision to number of frail individuals rather than over 65s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 adjustment for baseline health status of population in each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 weightage for Service Provision Scores </a:t>
            </a:r>
          </a:p>
        </p:txBody>
      </p:sp>
    </p:spTree>
    <p:extLst>
      <p:ext uri="{BB962C8B-B14F-4D97-AF65-F5344CB8AC3E}">
        <p14:creationId xmlns:p14="http://schemas.microsoft.com/office/powerpoint/2010/main" val="6175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165" y="1318144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Thanks to those who helped make phase 1 possible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866884"/>
            <a:ext cx="84520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Medical Students: </a:t>
            </a:r>
            <a:r>
              <a:rPr lang="en-GB" dirty="0" err="1" smtClean="0"/>
              <a:t>Tiberiu</a:t>
            </a:r>
            <a:r>
              <a:rPr lang="en-GB" dirty="0" smtClean="0"/>
              <a:t> Pana, Jesus </a:t>
            </a:r>
            <a:r>
              <a:rPr lang="en-GB" dirty="0" err="1" smtClean="0"/>
              <a:t>Perdomo</a:t>
            </a:r>
            <a:r>
              <a:rPr lang="en-GB" dirty="0" smtClean="0"/>
              <a:t>, Maryam </a:t>
            </a:r>
            <a:r>
              <a:rPr lang="en-GB" dirty="0" err="1" smtClean="0"/>
              <a:t>Barma</a:t>
            </a:r>
            <a:r>
              <a:rPr lang="en-GB" dirty="0" smtClean="0"/>
              <a:t>, Samuel Neal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Claire Copland and Dr </a:t>
            </a:r>
            <a:r>
              <a:rPr lang="en-GB" sz="2000" dirty="0"/>
              <a:t>Tony Byrne </a:t>
            </a:r>
            <a:r>
              <a:rPr lang="en-GB" sz="2000" dirty="0" smtClean="0"/>
              <a:t>(NHS Forth Valley)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Louise Beveridge (NHS Tayside)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Jennifer Burns and Dr Morven McElroy (NHS Greater Glasgow and Clyde)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Andrew Coull (NHS Lothian)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Alice </a:t>
            </a:r>
            <a:r>
              <a:rPr lang="en-GB" sz="2000" dirty="0" err="1" smtClean="0"/>
              <a:t>Einarsson</a:t>
            </a:r>
            <a:r>
              <a:rPr lang="en-GB" sz="2000" dirty="0" smtClean="0"/>
              <a:t> (NHS Shetland)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Prof Graham Ellis (NHS Lanarkshire)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Graeme Hoyle (NHS Grampian)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Allan MacDonald (NHS Highland)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Terence Quinn (University of Glasgow)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Susie Shenkin (University of Edinburgh)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Rachel Stewart (NHS Borders)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Ralph Thomas (NHS Fife)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 Andrew Watt (NHS Ayrshire and Arran)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296" y="3898937"/>
            <a:ext cx="2617983" cy="1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252411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2 Progress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465" y="1896709"/>
            <a:ext cx="83519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/>
              <a:t>Step 1</a:t>
            </a:r>
            <a:r>
              <a:rPr lang="en-GB" sz="2400" b="1" i="1" dirty="0" smtClean="0"/>
              <a:t>: </a:t>
            </a:r>
            <a:r>
              <a:rPr lang="en-US" sz="2400" b="1" i="1" dirty="0" smtClean="0"/>
              <a:t>Audit </a:t>
            </a:r>
            <a:r>
              <a:rPr lang="en-US" sz="2400" b="1" i="1" dirty="0"/>
              <a:t>of ‘Comprehensive Geriatric Assessment’ </a:t>
            </a:r>
            <a:endParaRPr lang="en-US" sz="2400" b="1" i="1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REDCAP </a:t>
            </a:r>
            <a:r>
              <a:rPr lang="en-US" sz="2400" dirty="0"/>
              <a:t>Survey </a:t>
            </a:r>
            <a:r>
              <a:rPr lang="en-US" sz="2400" dirty="0" smtClean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Representatives </a:t>
            </a:r>
            <a:r>
              <a:rPr lang="en-US" sz="2400" dirty="0"/>
              <a:t>sought from all </a:t>
            </a:r>
            <a:r>
              <a:rPr lang="en-US" sz="2400" dirty="0" smtClean="0"/>
              <a:t>individual units </a:t>
            </a:r>
            <a:r>
              <a:rPr lang="en-US" sz="2400" dirty="0"/>
              <a:t>providing </a:t>
            </a:r>
            <a:r>
              <a:rPr lang="en-US" sz="2400" dirty="0" smtClean="0"/>
              <a:t>acute </a:t>
            </a:r>
            <a:r>
              <a:rPr lang="en-US" sz="2400" dirty="0"/>
              <a:t>care in </a:t>
            </a:r>
            <a:r>
              <a:rPr lang="en-US" sz="2400" dirty="0" smtClean="0"/>
              <a:t>Scotland (27 total)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 far 22 reps identified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18/22 </a:t>
            </a:r>
            <a:r>
              <a:rPr lang="en-US" sz="2400" dirty="0"/>
              <a:t>have registered </a:t>
            </a:r>
            <a:r>
              <a:rPr lang="en-US" sz="2400" dirty="0" smtClean="0"/>
              <a:t>for online survey system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11/22 have completed their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023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252411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 2 Progress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465" y="1896709"/>
            <a:ext cx="8351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Step 2:  Data Linkage</a:t>
            </a:r>
          </a:p>
          <a:p>
            <a:endParaRPr lang="en-GB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Grant applications submitted to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E-DRIS data linkage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Statistician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9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65" y="1252411"/>
            <a:ext cx="8515672" cy="650503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grateful thanks to those supporting data collection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249" y="1965605"/>
            <a:ext cx="8201207" cy="489364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2400" dirty="0" smtClean="0"/>
              <a:t>Ben Adler</a:t>
            </a:r>
          </a:p>
          <a:p>
            <a:r>
              <a:rPr lang="en-GB" sz="2400" dirty="0" smtClean="0"/>
              <a:t>Kathryn Anderson</a:t>
            </a:r>
          </a:p>
          <a:p>
            <a:r>
              <a:rPr lang="en-GB" sz="2400" dirty="0" smtClean="0"/>
              <a:t>Maryam </a:t>
            </a:r>
            <a:r>
              <a:rPr lang="en-GB" sz="2400" dirty="0" err="1" smtClean="0"/>
              <a:t>Barma</a:t>
            </a:r>
            <a:endParaRPr lang="en-GB" sz="2400" dirty="0" smtClean="0"/>
          </a:p>
          <a:p>
            <a:r>
              <a:rPr lang="en-GB" sz="2400" dirty="0" smtClean="0"/>
              <a:t>Louise Beveridge</a:t>
            </a:r>
          </a:p>
          <a:p>
            <a:r>
              <a:rPr lang="en-GB" sz="2400" dirty="0" smtClean="0"/>
              <a:t>Bob </a:t>
            </a:r>
            <a:r>
              <a:rPr lang="en-GB" sz="2400" dirty="0" err="1" smtClean="0"/>
              <a:t>Caslake</a:t>
            </a:r>
            <a:endParaRPr lang="en-GB" sz="2400" dirty="0" smtClean="0"/>
          </a:p>
          <a:p>
            <a:r>
              <a:rPr lang="en-GB" sz="2400" dirty="0" smtClean="0"/>
              <a:t>Amy Conley</a:t>
            </a:r>
          </a:p>
          <a:p>
            <a:r>
              <a:rPr lang="en-GB" sz="2400" dirty="0" smtClean="0"/>
              <a:t>Claire Copland</a:t>
            </a:r>
          </a:p>
          <a:p>
            <a:r>
              <a:rPr lang="en-GB" sz="2400" dirty="0" smtClean="0"/>
              <a:t>Andrew </a:t>
            </a:r>
            <a:r>
              <a:rPr lang="en-GB" sz="2400" dirty="0" err="1" smtClean="0"/>
              <a:t>Coull</a:t>
            </a:r>
            <a:endParaRPr lang="en-GB" sz="2400" dirty="0" smtClean="0"/>
          </a:p>
          <a:p>
            <a:r>
              <a:rPr lang="en-GB" sz="2400" dirty="0" smtClean="0"/>
              <a:t>Alice </a:t>
            </a:r>
            <a:r>
              <a:rPr lang="en-GB" sz="2400" dirty="0" err="1" smtClean="0"/>
              <a:t>Einarrson</a:t>
            </a:r>
            <a:endParaRPr lang="en-GB" sz="2400" dirty="0"/>
          </a:p>
          <a:p>
            <a:r>
              <a:rPr lang="en-GB" sz="2400" dirty="0" smtClean="0"/>
              <a:t>Neil Henderson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Victoria Henderson</a:t>
            </a:r>
          </a:p>
          <a:p>
            <a:r>
              <a:rPr lang="en-GB" sz="2400" dirty="0" smtClean="0"/>
              <a:t>Innes </a:t>
            </a:r>
            <a:r>
              <a:rPr lang="en-GB" sz="2400" dirty="0" err="1" smtClean="0"/>
              <a:t>Hynd</a:t>
            </a:r>
            <a:endParaRPr lang="en-GB" sz="2400" dirty="0" smtClean="0"/>
          </a:p>
          <a:p>
            <a:r>
              <a:rPr lang="en-GB" sz="2400" dirty="0"/>
              <a:t>Douglas </a:t>
            </a:r>
            <a:r>
              <a:rPr lang="en-GB" sz="2400" dirty="0" err="1"/>
              <a:t>Lowdon</a:t>
            </a:r>
            <a:endParaRPr lang="en-GB" sz="2400" dirty="0"/>
          </a:p>
          <a:p>
            <a:r>
              <a:rPr lang="en-GB" sz="2400" dirty="0"/>
              <a:t>Allan MacDonald</a:t>
            </a:r>
          </a:p>
          <a:p>
            <a:r>
              <a:rPr lang="en-GB" sz="2400" dirty="0"/>
              <a:t>Brian </a:t>
            </a:r>
            <a:r>
              <a:rPr lang="en-GB" sz="2400" dirty="0" err="1"/>
              <a:t>McInnes</a:t>
            </a:r>
            <a:endParaRPr lang="en-GB" sz="2400" dirty="0"/>
          </a:p>
          <a:p>
            <a:r>
              <a:rPr lang="en-GB" sz="2400" dirty="0"/>
              <a:t>Nuala </a:t>
            </a:r>
            <a:r>
              <a:rPr lang="en-GB" sz="2400" dirty="0" err="1"/>
              <a:t>McQuillan</a:t>
            </a:r>
            <a:endParaRPr lang="en-GB" sz="2400" dirty="0"/>
          </a:p>
          <a:p>
            <a:r>
              <a:rPr lang="en-GB" sz="2400" dirty="0"/>
              <a:t>Alistair </a:t>
            </a:r>
            <a:r>
              <a:rPr lang="en-GB" sz="2400" dirty="0" err="1"/>
              <a:t>McVean</a:t>
            </a:r>
            <a:endParaRPr lang="en-GB" sz="2400" dirty="0"/>
          </a:p>
          <a:p>
            <a:r>
              <a:rPr lang="en-GB" sz="2400" dirty="0"/>
              <a:t>Lara Mitchell</a:t>
            </a:r>
          </a:p>
          <a:p>
            <a:r>
              <a:rPr lang="en-GB" sz="2400" dirty="0" err="1"/>
              <a:t>Latana</a:t>
            </a:r>
            <a:r>
              <a:rPr lang="en-GB" sz="2400" dirty="0"/>
              <a:t> </a:t>
            </a:r>
            <a:r>
              <a:rPr lang="en-GB" sz="2400" dirty="0" err="1"/>
              <a:t>Munang</a:t>
            </a:r>
            <a:endParaRPr lang="en-GB" sz="2400" dirty="0"/>
          </a:p>
          <a:p>
            <a:r>
              <a:rPr lang="en-GB" sz="2400" dirty="0"/>
              <a:t>James </a:t>
            </a:r>
            <a:r>
              <a:rPr lang="en-GB" sz="2400" dirty="0" smtClean="0"/>
              <a:t>Myles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Susie </a:t>
            </a:r>
            <a:r>
              <a:rPr lang="en-GB" sz="2400" dirty="0" smtClean="0"/>
              <a:t>Shenkin</a:t>
            </a:r>
          </a:p>
          <a:p>
            <a:r>
              <a:rPr lang="en-GB" sz="2400" dirty="0" smtClean="0"/>
              <a:t>Rachel Stewart</a:t>
            </a:r>
            <a:endParaRPr lang="en-GB" sz="2400" dirty="0"/>
          </a:p>
          <a:p>
            <a:r>
              <a:rPr lang="en-GB" sz="2400" dirty="0"/>
              <a:t>Rowan Wallace</a:t>
            </a:r>
          </a:p>
          <a:p>
            <a:r>
              <a:rPr lang="en-GB" sz="2400" dirty="0"/>
              <a:t>Andrew Watt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296" y="3898937"/>
            <a:ext cx="2617983" cy="1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15672" cy="1947552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Scottish Care of Older People (SCoOP) audit</a:t>
            </a:r>
            <a:b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 Future 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15672" cy="1947552"/>
          </a:xfrm>
        </p:spPr>
        <p:txBody>
          <a:bodyPr>
            <a:normAutofit/>
          </a:bodyPr>
          <a:lstStyle/>
          <a:p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Contacts: </a:t>
            </a:r>
            <a:r>
              <a:rPr lang="en-GB" dirty="0">
                <a:solidFill>
                  <a:prstClr val="white"/>
                </a:solidFill>
              </a:rPr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CE06E15-E36F-459B-B905-FB83BE11C29D}"/>
              </a:ext>
            </a:extLst>
          </p:cNvPr>
          <p:cNvGraphicFramePr/>
          <p:nvPr>
            <p:extLst/>
          </p:nvPr>
        </p:nvGraphicFramePr>
        <p:xfrm>
          <a:off x="251520" y="1396999"/>
          <a:ext cx="8280920" cy="456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625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46" y="5286399"/>
            <a:ext cx="8515672" cy="803423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Geriatrics</a:t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04248" y="1635265"/>
            <a:ext cx="129614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Liaison</a:t>
            </a:r>
            <a:endParaRPr lang="en-GB" dirty="0"/>
          </a:p>
        </p:txBody>
      </p:sp>
      <p:sp>
        <p:nvSpPr>
          <p:cNvPr id="19" name="Oval Callout 18"/>
          <p:cNvSpPr/>
          <p:nvPr/>
        </p:nvSpPr>
        <p:spPr>
          <a:xfrm>
            <a:off x="5652120" y="2756293"/>
            <a:ext cx="115212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H@H</a:t>
            </a:r>
            <a:endParaRPr lang="en-GB" dirty="0"/>
          </a:p>
        </p:txBody>
      </p:sp>
      <p:sp>
        <p:nvSpPr>
          <p:cNvPr id="20" name="Oval Callout 19"/>
          <p:cNvSpPr/>
          <p:nvPr/>
        </p:nvSpPr>
        <p:spPr>
          <a:xfrm>
            <a:off x="4355976" y="3717032"/>
            <a:ext cx="1296144" cy="612031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CGA</a:t>
            </a:r>
            <a:endParaRPr lang="en-GB" dirty="0"/>
          </a:p>
        </p:txBody>
      </p:sp>
      <p:sp>
        <p:nvSpPr>
          <p:cNvPr id="21" name="Oval Callout 20"/>
          <p:cNvSpPr/>
          <p:nvPr/>
        </p:nvSpPr>
        <p:spPr>
          <a:xfrm>
            <a:off x="2771800" y="4600007"/>
            <a:ext cx="136815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46" y="5286399"/>
            <a:ext cx="8515672" cy="803423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Geriatrics</a:t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04248" y="1635265"/>
            <a:ext cx="129614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Liaison</a:t>
            </a:r>
            <a:endParaRPr lang="en-GB" dirty="0"/>
          </a:p>
        </p:txBody>
      </p:sp>
      <p:sp>
        <p:nvSpPr>
          <p:cNvPr id="19" name="Oval Callout 18"/>
          <p:cNvSpPr/>
          <p:nvPr/>
        </p:nvSpPr>
        <p:spPr>
          <a:xfrm>
            <a:off x="5796136" y="2756293"/>
            <a:ext cx="136815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H@H</a:t>
            </a:r>
            <a:endParaRPr lang="en-GB" dirty="0"/>
          </a:p>
        </p:txBody>
      </p:sp>
      <p:sp>
        <p:nvSpPr>
          <p:cNvPr id="20" name="Oval Callout 19"/>
          <p:cNvSpPr/>
          <p:nvPr/>
        </p:nvSpPr>
        <p:spPr>
          <a:xfrm>
            <a:off x="4355976" y="3717032"/>
            <a:ext cx="1296144" cy="612031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CGA</a:t>
            </a:r>
            <a:endParaRPr lang="en-GB" dirty="0"/>
          </a:p>
        </p:txBody>
      </p:sp>
      <p:sp>
        <p:nvSpPr>
          <p:cNvPr id="21" name="Oval Callout 20"/>
          <p:cNvSpPr/>
          <p:nvPr/>
        </p:nvSpPr>
        <p:spPr>
          <a:xfrm>
            <a:off x="2771800" y="4600007"/>
            <a:ext cx="1368152" cy="61264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6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22338"/>
            <a:ext cx="3882008" cy="491898"/>
          </a:xfrm>
        </p:spPr>
        <p:txBody>
          <a:bodyPr>
            <a:normAutofit fontScale="90000"/>
          </a:bodyPr>
          <a:lstStyle/>
          <a:p>
            <a:pPr algn="l"/>
            <a:r>
              <a:rPr lang="en-GB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meeting 4 hr ED waiting time in NHS Scotland</a:t>
            </a:r>
            <a:br>
              <a:rPr lang="en-GB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(January 2015-September 2018)</a:t>
            </a:r>
            <a:endParaRPr lang="en-GB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02" y="1448935"/>
          <a:ext cx="7770438" cy="4644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8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7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Age Group (Years)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Number Attending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 Seen Within 4 Hours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Odds Ratio (95% CI)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00-04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493,539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98.47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1.00 (0.97 - 1.03)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05-09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278,101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98.70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0.84 (0.81 - 0.88)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10-14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316,463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98.46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1.00 (0.97 - 1.04)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15-19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343,602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95.54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3.00 (2.92 - 3.09)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20-24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403,185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94.78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3.54 (3.45 - 3.64)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25-29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375,843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94.32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3.87 (3.77 - 3.98)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30-34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339,687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93.63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4.37 (4.26 - 4.49)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35-39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300,008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4.76 (4.63 - 4.89)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40-44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288,018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92.49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5.22 (5.08 - 5.36)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45-49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326,119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92.13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5.49 (5.35 - 5.63)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50-54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342,276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91.54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5.94 (5.79 - 6.09)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55-59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309,927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90.83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6.49 (6.32 - 6.66)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60-64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264,085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89.74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7.34 (7.15 - 7.54)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65-69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257,458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88.41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8.42 (8.21 - 8.64)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70-74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246,704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87.10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9.51 (9.27 - 9.76)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75-79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237,250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85.75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10.68 (10.41 - 10.95)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80-84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221,194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84.35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11.92 (11.62 - 12.23)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85+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253,642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82.76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13.39 (13.06 - 13.72)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15672" cy="1947552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Scottish Care of Older People (SCoOP) audit</a:t>
            </a:r>
            <a:b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7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7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 Background </a:t>
            </a:r>
            <a:endParaRPr lang="en-GB" sz="27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8856" y="697748"/>
            <a:ext cx="8229600" cy="1143000"/>
          </a:xfrm>
        </p:spPr>
        <p:txBody>
          <a:bodyPr>
            <a:normAutofit/>
          </a:bodyPr>
          <a:lstStyle/>
          <a:p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GB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GB" sz="2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SCoOP audits</a:t>
            </a: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958"/>
            <a:ext cx="4038600" cy="420520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SCoOP-CGA</a:t>
            </a:r>
          </a:p>
          <a:p>
            <a:r>
              <a:rPr lang="en-GB" dirty="0" smtClean="0"/>
              <a:t>SCoOP-ED</a:t>
            </a:r>
          </a:p>
          <a:p>
            <a:r>
              <a:rPr lang="en-GB" dirty="0" smtClean="0"/>
              <a:t>SCoOP-H@H/ACAH</a:t>
            </a:r>
          </a:p>
          <a:p>
            <a:r>
              <a:rPr lang="en-GB" dirty="0" smtClean="0"/>
              <a:t>SCoOP- Liaison services</a:t>
            </a:r>
          </a:p>
          <a:p>
            <a:pPr marL="0" indent="0">
              <a:buNone/>
            </a:pPr>
            <a:r>
              <a:rPr lang="en-GB" dirty="0" smtClean="0"/>
              <a:t>---- Surgical</a:t>
            </a:r>
          </a:p>
          <a:p>
            <a:pPr marL="0" indent="0">
              <a:buNone/>
            </a:pPr>
            <a:r>
              <a:rPr lang="en-GB" smtClean="0"/>
              <a:t>---- </a:t>
            </a:r>
            <a:r>
              <a:rPr lang="en-GB" smtClean="0"/>
              <a:t>Ortho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---- Community </a:t>
            </a:r>
          </a:p>
          <a:p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42" y="2438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60031" y="1343860"/>
            <a:ext cx="3960441" cy="48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15672" cy="1947552"/>
          </a:xfrm>
        </p:spPr>
        <p:txBody>
          <a:bodyPr>
            <a:normAutofit fontScale="90000"/>
          </a:bodyPr>
          <a:lstStyle/>
          <a:p>
            <a:r>
              <a:rPr lang="en-GB" sz="2800" i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Join us please </a:t>
            </a:r>
            <a:br>
              <a:rPr lang="en-GB" sz="2800" i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b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participation</a:t>
            </a:r>
            <a:b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8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Full report of first audit available in </a:t>
            </a:r>
            <a:r>
              <a:rPr lang="en-GB" sz="2800" b="1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JRCPE</a:t>
            </a:r>
            <a:r>
              <a:rPr lang="en-GB" sz="28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soon</a:t>
            </a:r>
            <a:endParaRPr lang="en-GB" sz="28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623" y="1322797"/>
            <a:ext cx="8229600" cy="6589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SCoOP?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71895"/>
            <a:ext cx="8229600" cy="389570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GB" sz="5100" dirty="0" smtClean="0"/>
              <a:t>The Scottish Care of </a:t>
            </a:r>
            <a:r>
              <a:rPr lang="en-GB" sz="5100" dirty="0"/>
              <a:t>Older People (SCoOP) audit </a:t>
            </a:r>
            <a:r>
              <a:rPr lang="en-GB" sz="5100" dirty="0" smtClean="0"/>
              <a:t>programme </a:t>
            </a:r>
            <a:r>
              <a:rPr lang="en-GB" sz="5100" dirty="0"/>
              <a:t>aims to assess </a:t>
            </a:r>
            <a:r>
              <a:rPr lang="en-GB" sz="5100" dirty="0" smtClean="0"/>
              <a:t>specialist   service </a:t>
            </a:r>
            <a:r>
              <a:rPr lang="en-GB" sz="5100" dirty="0"/>
              <a:t>provision for </a:t>
            </a:r>
            <a:r>
              <a:rPr lang="en-GB" sz="5100" b="1" dirty="0"/>
              <a:t>older people with frailty</a:t>
            </a:r>
            <a:r>
              <a:rPr lang="en-GB" sz="5100" dirty="0"/>
              <a:t> in Scotland, and </a:t>
            </a:r>
            <a:r>
              <a:rPr lang="en-GB" sz="5100" dirty="0" smtClean="0"/>
              <a:t>provide </a:t>
            </a:r>
            <a:r>
              <a:rPr lang="en-GB" sz="5100" b="1" dirty="0" smtClean="0"/>
              <a:t>benchmarking</a:t>
            </a:r>
            <a:r>
              <a:rPr lang="en-GB" sz="5100" dirty="0" smtClean="0"/>
              <a:t> </a:t>
            </a:r>
            <a:r>
              <a:rPr lang="en-GB" sz="5100" dirty="0"/>
              <a:t>data for </a:t>
            </a:r>
            <a:r>
              <a:rPr lang="en-GB" sz="5100" b="1" dirty="0" smtClean="0"/>
              <a:t>improving</a:t>
            </a:r>
            <a:r>
              <a:rPr lang="en-GB" sz="5100" dirty="0" smtClean="0"/>
              <a:t> services.</a:t>
            </a:r>
          </a:p>
          <a:p>
            <a:pPr marL="0" indent="0" algn="just">
              <a:buNone/>
            </a:pPr>
            <a:endParaRPr lang="en-GB" sz="5100" dirty="0"/>
          </a:p>
          <a:p>
            <a:pPr marL="0" indent="0" algn="just">
              <a:buNone/>
            </a:pPr>
            <a:r>
              <a:rPr lang="en-GB" sz="5100" dirty="0" smtClean="0"/>
              <a:t>Hospital </a:t>
            </a:r>
            <a:r>
              <a:rPr lang="en-GB" sz="5100" dirty="0"/>
              <a:t>services in Scotland are inspected regularly  for various purposes and reports produced but using the data for  improvement work can be difficult without some data on </a:t>
            </a:r>
            <a:r>
              <a:rPr lang="en-GB" sz="5100" b="1" dirty="0"/>
              <a:t>how services are being provided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 key goal was to ensure clinicians were aware of and engaged with the audit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It  was launched at the BGS </a:t>
            </a:r>
            <a:r>
              <a:rPr lang="en-GB" sz="2400" dirty="0"/>
              <a:t>S</a:t>
            </a:r>
            <a:r>
              <a:rPr lang="en-GB" sz="2400" dirty="0" smtClean="0"/>
              <a:t>cotland meeting in Aberdeen November 2017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Data is collected via BGS nominated representatives from each Health Board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Alison will outline what’s been achieved so far</a:t>
            </a:r>
            <a:endParaRPr lang="en-GB" sz="2400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8888"/>
            <a:ext cx="8229600" cy="1138010"/>
          </a:xfrm>
        </p:spPr>
        <p:txBody>
          <a:bodyPr>
            <a:norm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4978423"/>
          </a:xfrm>
        </p:spPr>
        <p:txBody>
          <a:bodyPr>
            <a:normAutofit fontScale="25000" lnSpcReduction="20000"/>
          </a:bodyPr>
          <a:lstStyle/>
          <a:p>
            <a:pPr marL="2743200" lvl="6" indent="0">
              <a:buNone/>
            </a:pPr>
            <a:r>
              <a:rPr lang="en-GB" sz="11200" dirty="0"/>
              <a:t>SCoOP </a:t>
            </a:r>
            <a:r>
              <a:rPr lang="en-GB" sz="11200" dirty="0" smtClean="0"/>
              <a:t>goals</a:t>
            </a:r>
          </a:p>
          <a:p>
            <a:pPr marL="0" indent="0">
              <a:buNone/>
            </a:pPr>
            <a:endParaRPr lang="en-GB" sz="8600" dirty="0" smtClean="0"/>
          </a:p>
          <a:p>
            <a:r>
              <a:rPr lang="en-GB" sz="8600" dirty="0" smtClean="0"/>
              <a:t>Improve patient </a:t>
            </a:r>
            <a:r>
              <a:rPr lang="en-GB" sz="8600" b="1" dirty="0" smtClean="0"/>
              <a:t>safety, quality and standards of care</a:t>
            </a:r>
          </a:p>
          <a:p>
            <a:endParaRPr lang="en-GB" sz="8600" dirty="0"/>
          </a:p>
          <a:p>
            <a:r>
              <a:rPr lang="en-GB" sz="8600" dirty="0" smtClean="0"/>
              <a:t>Ensure </a:t>
            </a:r>
            <a:r>
              <a:rPr lang="en-GB" sz="8600" b="1" dirty="0"/>
              <a:t>fair and equitable access </a:t>
            </a:r>
            <a:r>
              <a:rPr lang="en-GB" sz="8600" dirty="0"/>
              <a:t>to </a:t>
            </a:r>
            <a:r>
              <a:rPr lang="en-GB" sz="8600" dirty="0" smtClean="0"/>
              <a:t>care</a:t>
            </a:r>
            <a:endParaRPr lang="en-GB" sz="8600" dirty="0"/>
          </a:p>
          <a:p>
            <a:endParaRPr lang="en-GB" sz="8600" dirty="0"/>
          </a:p>
          <a:p>
            <a:r>
              <a:rPr lang="en-GB" sz="8600" dirty="0"/>
              <a:t>Highlight </a:t>
            </a:r>
            <a:r>
              <a:rPr lang="en-GB" sz="8600" b="1" dirty="0" smtClean="0"/>
              <a:t>service variations</a:t>
            </a:r>
            <a:r>
              <a:rPr lang="en-GB" sz="8600" dirty="0" smtClean="0"/>
              <a:t> </a:t>
            </a:r>
            <a:r>
              <a:rPr lang="en-GB" sz="8600" dirty="0"/>
              <a:t>across the country, and help avoid a ‘</a:t>
            </a:r>
            <a:r>
              <a:rPr lang="en-GB" sz="8600" b="1" dirty="0"/>
              <a:t>postcode lottery</a:t>
            </a:r>
            <a:r>
              <a:rPr lang="en-GB" sz="8600" dirty="0"/>
              <a:t>’ in the care an older person receives</a:t>
            </a:r>
          </a:p>
          <a:p>
            <a:endParaRPr lang="en-GB" sz="8600" dirty="0"/>
          </a:p>
          <a:p>
            <a:r>
              <a:rPr lang="en-GB" sz="8600" dirty="0"/>
              <a:t>Inform the work of </a:t>
            </a:r>
            <a:r>
              <a:rPr lang="en-GB" sz="8600" b="1" dirty="0"/>
              <a:t>Health and Social Care partnerships </a:t>
            </a:r>
            <a:r>
              <a:rPr lang="en-GB" sz="8600" dirty="0" smtClean="0"/>
              <a:t>across Scotland</a:t>
            </a:r>
            <a:r>
              <a:rPr lang="en-GB" sz="8600" dirty="0"/>
              <a:t>, who are responsible for delivering care for older </a:t>
            </a:r>
            <a:r>
              <a:rPr lang="en-GB" sz="8600" dirty="0" smtClean="0"/>
              <a:t>people</a:t>
            </a:r>
          </a:p>
          <a:p>
            <a:endParaRPr lang="en-GB" sz="8600" dirty="0"/>
          </a:p>
          <a:p>
            <a:r>
              <a:rPr lang="en-GB" sz="8600" dirty="0" smtClean="0"/>
              <a:t>SCoOP </a:t>
            </a:r>
            <a:r>
              <a:rPr lang="en-GB" sz="8600" dirty="0"/>
              <a:t>could pave the way for better and equitable care </a:t>
            </a:r>
            <a:r>
              <a:rPr lang="en-GB" sz="8600" dirty="0" smtClean="0"/>
              <a:t>for older </a:t>
            </a:r>
            <a:r>
              <a:rPr lang="en-GB" sz="8600" dirty="0"/>
              <a:t>people in the UK NHS, and set </a:t>
            </a:r>
            <a:r>
              <a:rPr lang="en-GB" sz="8600" b="1" dirty="0"/>
              <a:t>gold standards </a:t>
            </a:r>
            <a:r>
              <a:rPr lang="en-GB" sz="8600" dirty="0"/>
              <a:t>as </a:t>
            </a:r>
            <a:r>
              <a:rPr lang="en-GB" sz="8600" dirty="0" smtClean="0"/>
              <a:t>a good </a:t>
            </a:r>
            <a:r>
              <a:rPr lang="en-GB" sz="8600" dirty="0"/>
              <a:t>practice guide</a:t>
            </a:r>
            <a:br>
              <a:rPr lang="en-GB" sz="8600" dirty="0"/>
            </a:br>
            <a:endParaRPr lang="en-GB" sz="8600" dirty="0"/>
          </a:p>
          <a:p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8013"/>
            <a:ext cx="4644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 summary SCoOP is asking: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8" y="1700808"/>
            <a:ext cx="4015680" cy="4104456"/>
          </a:xfrm>
        </p:spPr>
      </p:pic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2828836"/>
            <a:ext cx="4339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all know about CGA but do we know if we are doing it effectively?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Or could do it better?</a:t>
            </a:r>
          </a:p>
        </p:txBody>
      </p:sp>
    </p:spTree>
    <p:extLst>
      <p:ext uri="{BB962C8B-B14F-4D97-AF65-F5344CB8AC3E}">
        <p14:creationId xmlns:p14="http://schemas.microsoft.com/office/powerpoint/2010/main" val="6940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236"/>
            <a:ext cx="8229600" cy="47119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What </a:t>
            </a:r>
            <a:r>
              <a:rPr lang="en-GB" dirty="0" smtClean="0"/>
              <a:t>should we achieve with the SCoOP audit?</a:t>
            </a:r>
          </a:p>
          <a:p>
            <a:endParaRPr lang="en-GB" dirty="0"/>
          </a:p>
          <a:p>
            <a:r>
              <a:rPr lang="en-GB" dirty="0"/>
              <a:t>a ‘</a:t>
            </a:r>
            <a:r>
              <a:rPr lang="en-GB" b="1" dirty="0"/>
              <a:t>data picture</a:t>
            </a:r>
            <a:r>
              <a:rPr lang="en-GB" dirty="0"/>
              <a:t>’ of each </a:t>
            </a:r>
            <a:r>
              <a:rPr lang="en-GB" dirty="0" smtClean="0"/>
              <a:t>service</a:t>
            </a:r>
          </a:p>
          <a:p>
            <a:endParaRPr lang="en-GB" dirty="0"/>
          </a:p>
          <a:p>
            <a:r>
              <a:rPr lang="en-GB" b="1" dirty="0" smtClean="0"/>
              <a:t>local </a:t>
            </a:r>
            <a:r>
              <a:rPr lang="en-GB" b="1" dirty="0"/>
              <a:t>ownership </a:t>
            </a:r>
            <a:r>
              <a:rPr lang="en-GB" dirty="0"/>
              <a:t>of these ‘pictures’ –  people who work there need to be satisfied that the data is correct and the descriptions are </a:t>
            </a:r>
            <a:r>
              <a:rPr lang="en-GB" dirty="0" smtClean="0"/>
              <a:t>correct </a:t>
            </a:r>
          </a:p>
          <a:p>
            <a:endParaRPr lang="en-GB" dirty="0"/>
          </a:p>
          <a:p>
            <a:r>
              <a:rPr lang="en-GB" dirty="0"/>
              <a:t>local teams </a:t>
            </a:r>
            <a:r>
              <a:rPr lang="en-GB" b="1" dirty="0"/>
              <a:t>engaged in the process </a:t>
            </a:r>
            <a:r>
              <a:rPr lang="en-GB" dirty="0"/>
              <a:t>– if not  it will be a waste of </a:t>
            </a:r>
            <a:r>
              <a:rPr lang="en-GB" dirty="0" smtClean="0"/>
              <a:t>time</a:t>
            </a:r>
          </a:p>
          <a:p>
            <a:endParaRPr lang="en-GB" dirty="0"/>
          </a:p>
          <a:p>
            <a:r>
              <a:rPr lang="en-GB" b="1" dirty="0"/>
              <a:t>open</a:t>
            </a:r>
            <a:r>
              <a:rPr lang="en-GB" dirty="0"/>
              <a:t> discussion about problems in service provision – and how to address them</a:t>
            </a:r>
          </a:p>
          <a:p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endParaRPr lang="en-GB" sz="27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will individual services and clinicians gain from SCoOP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opportunity to </a:t>
            </a:r>
            <a:r>
              <a:rPr lang="en-GB" b="1" dirty="0"/>
              <a:t>benchmark</a:t>
            </a:r>
            <a:r>
              <a:rPr lang="en-GB" dirty="0"/>
              <a:t> their service against </a:t>
            </a:r>
            <a:r>
              <a:rPr lang="en-GB" dirty="0" smtClean="0"/>
              <a:t>others</a:t>
            </a:r>
          </a:p>
          <a:p>
            <a:endParaRPr lang="en-GB" dirty="0"/>
          </a:p>
          <a:p>
            <a:r>
              <a:rPr lang="en-GB" b="1" dirty="0"/>
              <a:t>Realistic </a:t>
            </a:r>
            <a:r>
              <a:rPr lang="en-GB" dirty="0"/>
              <a:t>ways to compare services and identify </a:t>
            </a:r>
            <a:r>
              <a:rPr lang="en-GB" dirty="0" smtClean="0"/>
              <a:t>gaps</a:t>
            </a:r>
          </a:p>
          <a:p>
            <a:endParaRPr lang="en-GB" dirty="0"/>
          </a:p>
          <a:p>
            <a:r>
              <a:rPr lang="en-GB" dirty="0"/>
              <a:t>Opportunities to look at other services of similar sizes / populations/ challenges and how they solved  problems (or what they tried unsuccessfully</a:t>
            </a:r>
            <a:r>
              <a:rPr lang="en-GB" dirty="0" smtClean="0"/>
              <a:t>……….)</a:t>
            </a:r>
            <a:endParaRPr lang="en-GB" dirty="0"/>
          </a:p>
        </p:txBody>
      </p:sp>
      <p:sp>
        <p:nvSpPr>
          <p:cNvPr id="6" name="AutoShape 2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health improvement scotland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7"/>
            <a:ext cx="19081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rc_mi" descr="Image result for university of aberdeen logo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239"/>
            <a:ext cx="2171194" cy="4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" y="6237311"/>
            <a:ext cx="9144000" cy="5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Contacts: </a:t>
            </a:r>
            <a:r>
              <a:rPr lang="en-GB" dirty="0"/>
              <a:t>g.ellis@nhs.net; phyo.myint@abdn.ac.uk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827D6-EE93-4F89-B119-F529552C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9" y="125640"/>
            <a:ext cx="1667089" cy="12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1410</Words>
  <Application>Microsoft Office PowerPoint</Application>
  <PresentationFormat>On-screen Show (4:3)</PresentationFormat>
  <Paragraphs>331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What’s the scoop on SCoOP? Scottish Care of Older People - National Audit  BGS Scotland &amp; NRS Ageing Specialty Group Spring Meeting 2019 </vt:lpstr>
      <vt:lpstr>What’s the scoop on SCoOP? </vt:lpstr>
      <vt:lpstr>Scottish Care of Older People (SCoOP) audit  -  Background </vt:lpstr>
      <vt:lpstr>What is SCoOP?</vt:lpstr>
      <vt:lpstr> </vt:lpstr>
      <vt:lpstr> </vt:lpstr>
      <vt:lpstr> </vt:lpstr>
      <vt:lpstr> </vt:lpstr>
      <vt:lpstr> </vt:lpstr>
      <vt:lpstr>Scottish Care of Older People (SCoOP) audit  -  Update on progress </vt:lpstr>
      <vt:lpstr>First round of audit (2018)</vt:lpstr>
      <vt:lpstr>What data was collected?</vt:lpstr>
      <vt:lpstr>What data was collected?</vt:lpstr>
      <vt:lpstr>PowerPoint Presentation</vt:lpstr>
      <vt:lpstr>Workforce</vt:lpstr>
      <vt:lpstr>PowerPoint Presentation</vt:lpstr>
      <vt:lpstr>Service Provision Scores</vt:lpstr>
      <vt:lpstr>PowerPoint Presentation</vt:lpstr>
      <vt:lpstr>PowerPoint Presentation</vt:lpstr>
      <vt:lpstr>Discussion Points</vt:lpstr>
      <vt:lpstr>Thanks to those who helped make phase 1 possible</vt:lpstr>
      <vt:lpstr>Phase 2 Progress</vt:lpstr>
      <vt:lpstr>Phase 2 Progress</vt:lpstr>
      <vt:lpstr>With grateful thanks to those supporting data collection</vt:lpstr>
      <vt:lpstr>Scottish Care of Older People (SCoOP) audit  -  Future </vt:lpstr>
      <vt:lpstr>PowerPoint Presentation</vt:lpstr>
      <vt:lpstr>    Acute Geriatrics     </vt:lpstr>
      <vt:lpstr>    Acute Geriatrics     </vt:lpstr>
      <vt:lpstr>Not meeting 4 hr ED waiting time in NHS Scotland (January 2015-September 2018)</vt:lpstr>
      <vt:lpstr>Annual Acute SCoOP audits</vt:lpstr>
      <vt:lpstr>Join us please  &amp;  thank you for your participation   Full report of first audit available in JRCPE soon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SCoOP Scottish Care of Older People-National Audit Comprehensive Geriatric Assessment</dc:title>
  <dc:creator>Myint, Phyo Kyaw</dc:creator>
  <cp:lastModifiedBy>Myint, Phyo</cp:lastModifiedBy>
  <cp:revision>36</cp:revision>
  <dcterms:created xsi:type="dcterms:W3CDTF">2017-02-24T09:48:22Z</dcterms:created>
  <dcterms:modified xsi:type="dcterms:W3CDTF">2019-04-28T17:19:26Z</dcterms:modified>
</cp:coreProperties>
</file>