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drawings/drawing17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charts/chart20.xml" ContentType="application/vnd.openxmlformats-officedocument.drawingml.chart+xml"/>
  <Override PartName="/ppt/drawings/drawing18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21.xml" ContentType="application/vnd.openxmlformats-officedocument.drawingml.chart+xml"/>
  <Override PartName="/ppt/drawings/drawing19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22.xml" ContentType="application/vnd.openxmlformats-officedocument.drawingml.chart+xml"/>
  <Override PartName="/ppt/drawings/drawing20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23.xml" ContentType="application/vnd.openxmlformats-officedocument.drawingml.chart+xml"/>
  <Override PartName="/ppt/drawings/drawing21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24.xml" ContentType="application/vnd.openxmlformats-officedocument.drawingml.chart+xml"/>
  <Override PartName="/ppt/notesSlides/notesSlide34.xml" ContentType="application/vnd.openxmlformats-officedocument.presentationml.notesSlide+xml"/>
  <Override PartName="/ppt/charts/chart25.xml" ContentType="application/vnd.openxmlformats-officedocument.drawingml.chart+xml"/>
  <Override PartName="/ppt/notesSlides/notesSlide35.xml" ContentType="application/vnd.openxmlformats-officedocument.presentationml.notesSlide+xml"/>
  <Override PartName="/ppt/charts/chart26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0" r:id="rId2"/>
    <p:sldId id="291" r:id="rId3"/>
    <p:sldId id="292" r:id="rId4"/>
    <p:sldId id="293" r:id="rId5"/>
    <p:sldId id="294" r:id="rId6"/>
    <p:sldId id="295" r:id="rId7"/>
    <p:sldId id="297" r:id="rId8"/>
    <p:sldId id="299" r:id="rId9"/>
    <p:sldId id="298" r:id="rId10"/>
    <p:sldId id="283" r:id="rId11"/>
    <p:sldId id="274" r:id="rId12"/>
    <p:sldId id="269" r:id="rId13"/>
    <p:sldId id="270" r:id="rId14"/>
    <p:sldId id="279" r:id="rId15"/>
    <p:sldId id="260" r:id="rId16"/>
    <p:sldId id="278" r:id="rId17"/>
    <p:sldId id="277" r:id="rId18"/>
    <p:sldId id="287" r:id="rId19"/>
    <p:sldId id="288" r:id="rId20"/>
    <p:sldId id="268" r:id="rId21"/>
    <p:sldId id="272" r:id="rId22"/>
    <p:sldId id="281" r:id="rId23"/>
    <p:sldId id="267" r:id="rId24"/>
    <p:sldId id="271" r:id="rId25"/>
    <p:sldId id="265" r:id="rId26"/>
    <p:sldId id="275" r:id="rId27"/>
    <p:sldId id="284" r:id="rId28"/>
    <p:sldId id="264" r:id="rId29"/>
    <p:sldId id="276" r:id="rId30"/>
    <p:sldId id="266" r:id="rId31"/>
    <p:sldId id="280" r:id="rId32"/>
    <p:sldId id="282" r:id="rId33"/>
    <p:sldId id="273" r:id="rId34"/>
    <p:sldId id="286" r:id="rId35"/>
    <p:sldId id="285" r:id="rId36"/>
    <p:sldId id="301" r:id="rId37"/>
    <p:sldId id="302" r:id="rId38"/>
    <p:sldId id="303" r:id="rId39"/>
    <p:sldId id="304" r:id="rId40"/>
    <p:sldId id="305" r:id="rId41"/>
    <p:sldId id="30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5500-4ABA-A291-689E965885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5877504"/>
        <c:axId val="105879040"/>
        <c:axId val="0"/>
      </c:bar3DChart>
      <c:catAx>
        <c:axId val="105877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5879040"/>
        <c:crosses val="autoZero"/>
        <c:auto val="1"/>
        <c:lblAlgn val="ctr"/>
        <c:lblOffset val="100"/>
        <c:noMultiLvlLbl val="0"/>
      </c:catAx>
      <c:valAx>
        <c:axId val="105879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587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2082-4E28-8DB7-9A2AA78A6D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8720128"/>
        <c:axId val="108721664"/>
        <c:axId val="0"/>
      </c:bar3DChart>
      <c:catAx>
        <c:axId val="108720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8721664"/>
        <c:crosses val="autoZero"/>
        <c:auto val="1"/>
        <c:lblAlgn val="ctr"/>
        <c:lblOffset val="100"/>
        <c:noMultiLvlLbl val="0"/>
      </c:catAx>
      <c:valAx>
        <c:axId val="108721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872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42A-49AB-8D8E-136EB77BC3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4508032"/>
        <c:axId val="84519552"/>
        <c:axId val="0"/>
      </c:bar3DChart>
      <c:catAx>
        <c:axId val="84508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519552"/>
        <c:crosses val="autoZero"/>
        <c:auto val="1"/>
        <c:lblAlgn val="ctr"/>
        <c:lblOffset val="100"/>
        <c:noMultiLvlLbl val="0"/>
      </c:catAx>
      <c:valAx>
        <c:axId val="84519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450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8B48-4BF6-AB20-78BC5F6747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8113536"/>
        <c:axId val="88115072"/>
        <c:axId val="0"/>
      </c:bar3DChart>
      <c:catAx>
        <c:axId val="88113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115072"/>
        <c:crosses val="autoZero"/>
        <c:auto val="1"/>
        <c:lblAlgn val="ctr"/>
        <c:lblOffset val="100"/>
        <c:noMultiLvlLbl val="0"/>
      </c:catAx>
      <c:valAx>
        <c:axId val="88115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811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A3F8-4705-A44F-C58EF27056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50083712"/>
        <c:axId val="50085248"/>
        <c:axId val="0"/>
      </c:bar3DChart>
      <c:catAx>
        <c:axId val="50083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085248"/>
        <c:crosses val="autoZero"/>
        <c:auto val="1"/>
        <c:lblAlgn val="ctr"/>
        <c:lblOffset val="100"/>
        <c:noMultiLvlLbl val="0"/>
      </c:catAx>
      <c:valAx>
        <c:axId val="50085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008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420-4FC0-BF25-76314C0358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4398464"/>
        <c:axId val="84400000"/>
        <c:axId val="0"/>
      </c:bar3DChart>
      <c:catAx>
        <c:axId val="84398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400000"/>
        <c:crosses val="autoZero"/>
        <c:auto val="1"/>
        <c:lblAlgn val="ctr"/>
        <c:lblOffset val="100"/>
        <c:noMultiLvlLbl val="0"/>
      </c:catAx>
      <c:valAx>
        <c:axId val="84400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439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D54D-404D-BC92-6BEE6E6F93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67915776"/>
        <c:axId val="67917312"/>
        <c:axId val="0"/>
      </c:bar3DChart>
      <c:catAx>
        <c:axId val="67915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7917312"/>
        <c:crosses val="autoZero"/>
        <c:auto val="1"/>
        <c:lblAlgn val="ctr"/>
        <c:lblOffset val="100"/>
        <c:noMultiLvlLbl val="0"/>
      </c:catAx>
      <c:valAx>
        <c:axId val="67917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791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0881-43EF-8D4C-A582348F5D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50497024"/>
        <c:axId val="50538368"/>
        <c:axId val="0"/>
      </c:bar3DChart>
      <c:catAx>
        <c:axId val="50497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538368"/>
        <c:crosses val="autoZero"/>
        <c:auto val="1"/>
        <c:lblAlgn val="ctr"/>
        <c:lblOffset val="100"/>
        <c:noMultiLvlLbl val="0"/>
      </c:catAx>
      <c:valAx>
        <c:axId val="50538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049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FCBB-46A9-950F-0CBA32C303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4377600"/>
        <c:axId val="84380672"/>
        <c:axId val="0"/>
      </c:bar3DChart>
      <c:catAx>
        <c:axId val="84377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380672"/>
        <c:crosses val="autoZero"/>
        <c:auto val="1"/>
        <c:lblAlgn val="ctr"/>
        <c:lblOffset val="100"/>
        <c:noMultiLvlLbl val="0"/>
      </c:catAx>
      <c:valAx>
        <c:axId val="84380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437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737-4B03-82DA-F2378D686E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5482112"/>
        <c:axId val="105768448"/>
        <c:axId val="0"/>
      </c:bar3DChart>
      <c:catAx>
        <c:axId val="105482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5768448"/>
        <c:crosses val="autoZero"/>
        <c:auto val="1"/>
        <c:lblAlgn val="ctr"/>
        <c:lblOffset val="100"/>
        <c:noMultiLvlLbl val="0"/>
      </c:catAx>
      <c:valAx>
        <c:axId val="105768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548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0A6C-4A08-B106-B8E75F2CD7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72717824"/>
        <c:axId val="72719360"/>
        <c:axId val="0"/>
      </c:bar3DChart>
      <c:catAx>
        <c:axId val="7271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2719360"/>
        <c:crosses val="autoZero"/>
        <c:auto val="1"/>
        <c:lblAlgn val="ctr"/>
        <c:lblOffset val="100"/>
        <c:noMultiLvlLbl val="0"/>
      </c:catAx>
      <c:valAx>
        <c:axId val="72719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271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194F-412E-8018-6DD9F5D445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2856960"/>
        <c:axId val="83826560"/>
        <c:axId val="0"/>
      </c:bar3DChart>
      <c:catAx>
        <c:axId val="82856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3826560"/>
        <c:crosses val="autoZero"/>
        <c:auto val="1"/>
        <c:lblAlgn val="ctr"/>
        <c:lblOffset val="100"/>
        <c:noMultiLvlLbl val="0"/>
      </c:catAx>
      <c:valAx>
        <c:axId val="83826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285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2C1B-4DB2-BAC9-56A8DFC936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3236608"/>
        <c:axId val="93546752"/>
        <c:axId val="0"/>
      </c:bar3DChart>
      <c:catAx>
        <c:axId val="93236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3546752"/>
        <c:crosses val="autoZero"/>
        <c:auto val="1"/>
        <c:lblAlgn val="ctr"/>
        <c:lblOffset val="100"/>
        <c:noMultiLvlLbl val="0"/>
      </c:catAx>
      <c:valAx>
        <c:axId val="93546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323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5988-4017-B43E-B30CF4496E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4117760"/>
        <c:axId val="49790976"/>
        <c:axId val="0"/>
      </c:bar3DChart>
      <c:catAx>
        <c:axId val="84117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9790976"/>
        <c:crosses val="autoZero"/>
        <c:auto val="1"/>
        <c:lblAlgn val="ctr"/>
        <c:lblOffset val="100"/>
        <c:noMultiLvlLbl val="0"/>
      </c:catAx>
      <c:valAx>
        <c:axId val="49790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411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4B0-40C7-8DDC-B421E8163A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2045184"/>
        <c:axId val="102046720"/>
        <c:axId val="0"/>
      </c:bar3DChart>
      <c:catAx>
        <c:axId val="102045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2046720"/>
        <c:crosses val="autoZero"/>
        <c:auto val="1"/>
        <c:lblAlgn val="ctr"/>
        <c:lblOffset val="100"/>
        <c:noMultiLvlLbl val="0"/>
      </c:catAx>
      <c:valAx>
        <c:axId val="102046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204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23F5-4CBD-94F6-C43C20120A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1544320"/>
        <c:axId val="81545856"/>
        <c:axId val="0"/>
      </c:bar3DChart>
      <c:catAx>
        <c:axId val="81544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1545856"/>
        <c:crosses val="autoZero"/>
        <c:auto val="1"/>
        <c:lblAlgn val="ctr"/>
        <c:lblOffset val="100"/>
        <c:noMultiLvlLbl val="0"/>
      </c:catAx>
      <c:valAx>
        <c:axId val="81545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154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DC51-45BA-86DB-2A71F448DD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8141824"/>
        <c:axId val="88143360"/>
        <c:axId val="0"/>
      </c:bar3DChart>
      <c:catAx>
        <c:axId val="88141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143360"/>
        <c:crosses val="autoZero"/>
        <c:auto val="1"/>
        <c:lblAlgn val="ctr"/>
        <c:lblOffset val="100"/>
        <c:noMultiLvlLbl val="0"/>
      </c:catAx>
      <c:valAx>
        <c:axId val="88143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814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E2-403B-AEE5-E445E73E5D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6265600"/>
        <c:axId val="108790528"/>
        <c:axId val="0"/>
      </c:bar3DChart>
      <c:catAx>
        <c:axId val="106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8790528"/>
        <c:crosses val="autoZero"/>
        <c:auto val="1"/>
        <c:lblAlgn val="ctr"/>
        <c:lblOffset val="100"/>
        <c:noMultiLvlLbl val="0"/>
      </c:catAx>
      <c:valAx>
        <c:axId val="108790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626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054B-48F3-A5D5-F021F0BEE3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8998016"/>
        <c:axId val="109020672"/>
        <c:axId val="0"/>
      </c:bar3DChart>
      <c:catAx>
        <c:axId val="108998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9020672"/>
        <c:crosses val="autoZero"/>
        <c:auto val="1"/>
        <c:lblAlgn val="ctr"/>
        <c:lblOffset val="100"/>
        <c:noMultiLvlLbl val="0"/>
      </c:catAx>
      <c:valAx>
        <c:axId val="109020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899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3E3E-4B22-B152-769F77C71D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24285696"/>
        <c:axId val="88428544"/>
        <c:axId val="0"/>
      </c:bar3DChart>
      <c:catAx>
        <c:axId val="124285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428544"/>
        <c:crosses val="autoZero"/>
        <c:auto val="1"/>
        <c:lblAlgn val="ctr"/>
        <c:lblOffset val="100"/>
        <c:noMultiLvlLbl val="0"/>
      </c:catAx>
      <c:valAx>
        <c:axId val="88428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428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F5DD-4F1F-8002-7E8A275A6F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8817664"/>
        <c:axId val="48819200"/>
        <c:axId val="0"/>
      </c:bar3DChart>
      <c:catAx>
        <c:axId val="48817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8819200"/>
        <c:crosses val="autoZero"/>
        <c:auto val="1"/>
        <c:lblAlgn val="ctr"/>
        <c:lblOffset val="100"/>
        <c:noMultiLvlLbl val="0"/>
      </c:catAx>
      <c:valAx>
        <c:axId val="48819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881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C28-44BC-9054-372DC212A6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6679296"/>
        <c:axId val="94733056"/>
        <c:axId val="0"/>
      </c:bar3DChart>
      <c:catAx>
        <c:axId val="106679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4733056"/>
        <c:crosses val="autoZero"/>
        <c:auto val="1"/>
        <c:lblAlgn val="ctr"/>
        <c:lblOffset val="100"/>
        <c:noMultiLvlLbl val="0"/>
      </c:catAx>
      <c:valAx>
        <c:axId val="94733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667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D5A0-45A9-8BD7-6E5A678E04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52463488"/>
        <c:axId val="52465024"/>
        <c:axId val="0"/>
      </c:bar3DChart>
      <c:catAx>
        <c:axId val="52463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2465024"/>
        <c:crosses val="autoZero"/>
        <c:auto val="1"/>
        <c:lblAlgn val="ctr"/>
        <c:lblOffset val="100"/>
        <c:noMultiLvlLbl val="0"/>
      </c:catAx>
      <c:valAx>
        <c:axId val="52465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246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3FA3-499B-BF92-F258E22A2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73424896"/>
        <c:axId val="73426432"/>
        <c:axId val="0"/>
      </c:bar3DChart>
      <c:catAx>
        <c:axId val="7342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3426432"/>
        <c:crosses val="autoZero"/>
        <c:auto val="1"/>
        <c:lblAlgn val="ctr"/>
        <c:lblOffset val="100"/>
        <c:noMultiLvlLbl val="0"/>
      </c:catAx>
      <c:valAx>
        <c:axId val="73426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342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33A5-4955-A073-D128C7CC36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6385408"/>
        <c:axId val="106387712"/>
        <c:axId val="0"/>
      </c:bar3DChart>
      <c:catAx>
        <c:axId val="106385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6387712"/>
        <c:crosses val="autoZero"/>
        <c:auto val="1"/>
        <c:lblAlgn val="ctr"/>
        <c:lblOffset val="100"/>
        <c:noMultiLvlLbl val="0"/>
      </c:catAx>
      <c:valAx>
        <c:axId val="106387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638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Physiotherapy</c:v>
                </c:pt>
                <c:pt idx="1">
                  <c:v>Occupational Therapy</c:v>
                </c:pt>
                <c:pt idx="2">
                  <c:v>Specialist Nurses</c:v>
                </c:pt>
                <c:pt idx="3">
                  <c:v>Social Work</c:v>
                </c:pt>
                <c:pt idx="4">
                  <c:v>Discharge co-ordinator</c:v>
                </c:pt>
                <c:pt idx="5">
                  <c:v>MDTs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D20-4211-940A-B27727ADF2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9700224"/>
        <c:axId val="110778624"/>
        <c:axId val="0"/>
      </c:bar3DChart>
      <c:catAx>
        <c:axId val="10970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0778624"/>
        <c:crosses val="autoZero"/>
        <c:auto val="1"/>
        <c:lblAlgn val="ctr"/>
        <c:lblOffset val="100"/>
        <c:noMultiLvlLbl val="0"/>
      </c:catAx>
      <c:valAx>
        <c:axId val="110778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970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rawing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0A2B03FA-B254-49B0-B170-5932A6E304F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0.26375</cdr:x>
      <cdr:y>0.21315</cdr:y>
    </cdr:from>
    <cdr:to>
      <cdr:x>0.35125</cdr:x>
      <cdr:y>0.38672</cdr:y>
    </cdr:to>
    <cdr:pic>
      <cdr:nvPicPr>
        <cdr:cNvPr id="3" name="Picture 2" descr="ot bronze.jpg">
          <a:extLst xmlns:a="http://schemas.openxmlformats.org/drawingml/2006/main">
            <a:ext uri="{FF2B5EF4-FFF2-40B4-BE49-F238E27FC236}">
              <a16:creationId xmlns:a16="http://schemas.microsoft.com/office/drawing/2014/main" id="{280799BC-5927-4988-B848-FDABC987DCD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964704"/>
          <a:ext cx="720080" cy="7855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0.26375</cdr:x>
      <cdr:y>0.05405</cdr:y>
    </cdr:from>
    <cdr:to>
      <cdr:x>0.35125</cdr:x>
      <cdr:y>0.22448</cdr:y>
    </cdr:to>
    <cdr:pic>
      <cdr:nvPicPr>
        <cdr:cNvPr id="4" name="Picture 3" descr="ot bronze.jpg">
          <a:extLst xmlns:a="http://schemas.openxmlformats.org/drawingml/2006/main">
            <a:ext uri="{FF2B5EF4-FFF2-40B4-BE49-F238E27FC236}">
              <a16:creationId xmlns:a16="http://schemas.microsoft.com/office/drawing/2014/main" id="{42535641-264F-4EB2-B936-DF6727E7810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244624"/>
          <a:ext cx="720080" cy="77137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6358AF34-104B-4438-A30C-6EF315CE2C1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0.22906</cdr:y>
    </cdr:from>
    <cdr:to>
      <cdr:x>0.21125</cdr:x>
      <cdr:y>0.3817</cdr:y>
    </cdr:to>
    <cdr:pic>
      <cdr:nvPicPr>
        <cdr:cNvPr id="6" name="Picture 5" descr="pt bronze.jpg">
          <a:extLst xmlns:a="http://schemas.openxmlformats.org/drawingml/2006/main">
            <a:ext uri="{FF2B5EF4-FFF2-40B4-BE49-F238E27FC236}">
              <a16:creationId xmlns:a16="http://schemas.microsoft.com/office/drawing/2014/main" id="{B26D30E0-4E9E-4368-9151-27D2C69A9F9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036712"/>
          <a:ext cx="720080" cy="6908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0.05405</cdr:y>
    </cdr:from>
    <cdr:to>
      <cdr:x>0.20735</cdr:x>
      <cdr:y>0.21315</cdr:y>
    </cdr:to>
    <cdr:pic>
      <cdr:nvPicPr>
        <cdr:cNvPr id="7" name="Picture 6" descr="pt bronze.jpg">
          <a:extLst xmlns:a="http://schemas.openxmlformats.org/drawingml/2006/main">
            <a:ext uri="{FF2B5EF4-FFF2-40B4-BE49-F238E27FC236}">
              <a16:creationId xmlns:a16="http://schemas.microsoft.com/office/drawing/2014/main" id="{D158721A-38FA-4479-A3BF-B82BDBFB050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5" y="244624"/>
          <a:ext cx="687937" cy="7200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0.37624</cdr:x>
      <cdr:y>0.41366</cdr:y>
    </cdr:from>
    <cdr:to>
      <cdr:x>0.47795</cdr:x>
      <cdr:y>0.53674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7D79F238-D5FE-4D45-B2BE-7F9D5DD2AC2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096344" y="1872208"/>
          <a:ext cx="837011" cy="557057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16AA4D0A-86B5-465E-9BA8-9AB65AE660D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A51392F4-BB0C-458F-A553-4AF75F9DBEB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0.37624</cdr:x>
      <cdr:y>0.41366</cdr:y>
    </cdr:from>
    <cdr:to>
      <cdr:x>0.47795</cdr:x>
      <cdr:y>0.53674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BA1ED6A6-C83C-4B55-9DE1-FC5D2F50967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096344" y="1872208"/>
          <a:ext cx="837011" cy="557057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0.38499</cdr:x>
      <cdr:y>0.41366</cdr:y>
    </cdr:from>
    <cdr:to>
      <cdr:x>0.46388</cdr:x>
      <cdr:y>0.50912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76961C56-26BC-444B-AE82-E7B16166FCE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168352" y="1872208"/>
          <a:ext cx="649192" cy="4320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0.1225</cdr:x>
      <cdr:y>0.42957</cdr:y>
    </cdr:from>
    <cdr:to>
      <cdr:x>0.21875</cdr:x>
      <cdr:y>0.57276</cdr:y>
    </cdr:to>
    <cdr:sp macro="" textlink="">
      <cdr:nvSpPr>
        <cdr:cNvPr id="9" name="Multiply 8"/>
        <cdr:cNvSpPr/>
      </cdr:nvSpPr>
      <cdr:spPr>
        <a:xfrm xmlns:a="http://schemas.openxmlformats.org/drawingml/2006/main">
          <a:off x="1008112" y="1944216"/>
          <a:ext cx="792088" cy="648072"/>
        </a:xfrm>
        <a:prstGeom xmlns:a="http://schemas.openxmlformats.org/drawingml/2006/main" prst="mathMultiply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AFA4C8C8-C2EB-4895-9EF4-14FB535DDFF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4182ED6C-DAF9-4FE5-8B08-1CF216F5EB1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0.37624</cdr:x>
      <cdr:y>0.41366</cdr:y>
    </cdr:from>
    <cdr:to>
      <cdr:x>0.47795</cdr:x>
      <cdr:y>0.53674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6401DA41-5423-4070-86CC-7C102F796BA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096344" y="1872208"/>
          <a:ext cx="837011" cy="557057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EC034DB6-0C4F-4AC8-94D8-702CDE7A234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0.26375</cdr:x>
      <cdr:y>0.21315</cdr:y>
    </cdr:from>
    <cdr:to>
      <cdr:x>0.35125</cdr:x>
      <cdr:y>0.38672</cdr:y>
    </cdr:to>
    <cdr:pic>
      <cdr:nvPicPr>
        <cdr:cNvPr id="3" name="Picture 2" descr="ot bronze.jpg">
          <a:extLst xmlns:a="http://schemas.openxmlformats.org/drawingml/2006/main">
            <a:ext uri="{FF2B5EF4-FFF2-40B4-BE49-F238E27FC236}">
              <a16:creationId xmlns:a16="http://schemas.microsoft.com/office/drawing/2014/main" id="{7274698D-B201-4F10-BFBE-3E90BE70691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964704"/>
          <a:ext cx="720080" cy="7855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DE429299-7831-4EC1-BCDA-18D51ABDF4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0.22906</cdr:y>
    </cdr:from>
    <cdr:to>
      <cdr:x>0.21125</cdr:x>
      <cdr:y>0.3817</cdr:y>
    </cdr:to>
    <cdr:pic>
      <cdr:nvPicPr>
        <cdr:cNvPr id="6" name="Picture 5" descr="pt bronze.jpg">
          <a:extLst xmlns:a="http://schemas.openxmlformats.org/drawingml/2006/main">
            <a:ext uri="{FF2B5EF4-FFF2-40B4-BE49-F238E27FC236}">
              <a16:creationId xmlns:a16="http://schemas.microsoft.com/office/drawing/2014/main" id="{9DB03329-A64A-40E5-B483-571B5E6C812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036712"/>
          <a:ext cx="720080" cy="6908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0.36749</cdr:x>
      <cdr:y>0.41366</cdr:y>
    </cdr:from>
    <cdr:to>
      <cdr:x>0.4692</cdr:x>
      <cdr:y>0.53674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487FE6C7-D7B4-4ED6-8073-6BFAF2EFA1C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024336" y="1872208"/>
          <a:ext cx="837032" cy="557055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50A503B7-1711-4CD8-954F-9E3EA480538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0.26375</cdr:x>
      <cdr:y>0.21315</cdr:y>
    </cdr:from>
    <cdr:to>
      <cdr:x>0.35125</cdr:x>
      <cdr:y>0.38672</cdr:y>
    </cdr:to>
    <cdr:pic>
      <cdr:nvPicPr>
        <cdr:cNvPr id="3" name="Picture 2" descr="ot bronze.jpg">
          <a:extLst xmlns:a="http://schemas.openxmlformats.org/drawingml/2006/main">
            <a:ext uri="{FF2B5EF4-FFF2-40B4-BE49-F238E27FC236}">
              <a16:creationId xmlns:a16="http://schemas.microsoft.com/office/drawing/2014/main" id="{172D0BD8-0027-4A53-BF21-B614C3CE656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964704"/>
          <a:ext cx="720080" cy="7855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0.26375</cdr:x>
      <cdr:y>0.05405</cdr:y>
    </cdr:from>
    <cdr:to>
      <cdr:x>0.35125</cdr:x>
      <cdr:y>0.22448</cdr:y>
    </cdr:to>
    <cdr:pic>
      <cdr:nvPicPr>
        <cdr:cNvPr id="4" name="Picture 3" descr="ot bronze.jpg">
          <a:extLst xmlns:a="http://schemas.openxmlformats.org/drawingml/2006/main">
            <a:ext uri="{FF2B5EF4-FFF2-40B4-BE49-F238E27FC236}">
              <a16:creationId xmlns:a16="http://schemas.microsoft.com/office/drawing/2014/main" id="{90A50113-ED88-40A6-B0E2-5465B358E3C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244624"/>
          <a:ext cx="720080" cy="77137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1C613AF7-18EA-4F56-B6A9-01102FA9421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0.22906</cdr:y>
    </cdr:from>
    <cdr:to>
      <cdr:x>0.21125</cdr:x>
      <cdr:y>0.3817</cdr:y>
    </cdr:to>
    <cdr:pic>
      <cdr:nvPicPr>
        <cdr:cNvPr id="6" name="Picture 5" descr="pt bronze.jpg">
          <a:extLst xmlns:a="http://schemas.openxmlformats.org/drawingml/2006/main">
            <a:ext uri="{FF2B5EF4-FFF2-40B4-BE49-F238E27FC236}">
              <a16:creationId xmlns:a16="http://schemas.microsoft.com/office/drawing/2014/main" id="{A97AA168-D8DE-4072-B183-50914E5DEC4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036712"/>
          <a:ext cx="720080" cy="6908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0.05405</cdr:y>
    </cdr:from>
    <cdr:to>
      <cdr:x>0.20735</cdr:x>
      <cdr:y>0.21315</cdr:y>
    </cdr:to>
    <cdr:pic>
      <cdr:nvPicPr>
        <cdr:cNvPr id="7" name="Picture 6" descr="pt bronze.jpg">
          <a:extLst xmlns:a="http://schemas.openxmlformats.org/drawingml/2006/main">
            <a:ext uri="{FF2B5EF4-FFF2-40B4-BE49-F238E27FC236}">
              <a16:creationId xmlns:a16="http://schemas.microsoft.com/office/drawing/2014/main" id="{3330A0BB-CFCD-4627-BCA3-BD4F92AC640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5" y="244624"/>
          <a:ext cx="687937" cy="720080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0.37624</cdr:x>
      <cdr:y>0.41366</cdr:y>
    </cdr:from>
    <cdr:to>
      <cdr:x>0.47795</cdr:x>
      <cdr:y>0.53674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4177C73B-F625-47E7-A823-D30A2CF182B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96344" y="1872208"/>
          <a:ext cx="837011" cy="557057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098E8444-B733-44C6-955E-0F6CEC5EFE3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0.26375</cdr:x>
      <cdr:y>0.21315</cdr:y>
    </cdr:from>
    <cdr:to>
      <cdr:x>0.35125</cdr:x>
      <cdr:y>0.38672</cdr:y>
    </cdr:to>
    <cdr:pic>
      <cdr:nvPicPr>
        <cdr:cNvPr id="3" name="Picture 2" descr="ot bronze.jpg">
          <a:extLst xmlns:a="http://schemas.openxmlformats.org/drawingml/2006/main">
            <a:ext uri="{FF2B5EF4-FFF2-40B4-BE49-F238E27FC236}">
              <a16:creationId xmlns:a16="http://schemas.microsoft.com/office/drawing/2014/main" id="{60DF7860-246C-48A3-BE29-E8B4E2DAADB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964704"/>
          <a:ext cx="720080" cy="7855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7F800AE4-FE9A-4EF3-9292-3020A02E53D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0.22906</cdr:y>
    </cdr:from>
    <cdr:to>
      <cdr:x>0.21125</cdr:x>
      <cdr:y>0.3817</cdr:y>
    </cdr:to>
    <cdr:pic>
      <cdr:nvPicPr>
        <cdr:cNvPr id="6" name="Picture 5" descr="pt bronze.jpg">
          <a:extLst xmlns:a="http://schemas.openxmlformats.org/drawingml/2006/main">
            <a:ext uri="{FF2B5EF4-FFF2-40B4-BE49-F238E27FC236}">
              <a16:creationId xmlns:a16="http://schemas.microsoft.com/office/drawing/2014/main" id="{AE73AEEF-4884-442F-BA9D-FDD31E1D5D4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036712"/>
          <a:ext cx="720080" cy="690866"/>
        </a:xfrm>
        <a:prstGeom xmlns:a="http://schemas.openxmlformats.org/drawingml/2006/main" prst="rect">
          <a:avLst/>
        </a:prstGeom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A49C56F0-696D-418A-8D2A-1511479452A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9C6BAE78-42A7-4453-AE09-CC07BAA0533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0.37624</cdr:x>
      <cdr:y>0.41366</cdr:y>
    </cdr:from>
    <cdr:to>
      <cdr:x>0.47795</cdr:x>
      <cdr:y>0.53674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B365424B-DDEE-4EDD-A0FD-D10845EF253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096344" y="1872208"/>
          <a:ext cx="837011" cy="557057"/>
        </a:xfrm>
        <a:prstGeom xmlns:a="http://schemas.openxmlformats.org/drawingml/2006/main" prst="rect">
          <a:avLst/>
        </a:prstGeom>
      </cdr:spPr>
    </cdr:pic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54F9107A-59DF-425B-B009-E74B59B6A08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0.26375</cdr:x>
      <cdr:y>0.21315</cdr:y>
    </cdr:from>
    <cdr:to>
      <cdr:x>0.35125</cdr:x>
      <cdr:y>0.38672</cdr:y>
    </cdr:to>
    <cdr:pic>
      <cdr:nvPicPr>
        <cdr:cNvPr id="3" name="Picture 2" descr="ot bronze.jpg">
          <a:extLst xmlns:a="http://schemas.openxmlformats.org/drawingml/2006/main">
            <a:ext uri="{FF2B5EF4-FFF2-40B4-BE49-F238E27FC236}">
              <a16:creationId xmlns:a16="http://schemas.microsoft.com/office/drawing/2014/main" id="{01EA015A-4B3F-42AC-92F0-D1917CE0E6E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964704"/>
          <a:ext cx="720080" cy="7855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0.26375</cdr:x>
      <cdr:y>0.05405</cdr:y>
    </cdr:from>
    <cdr:to>
      <cdr:x>0.35125</cdr:x>
      <cdr:y>0.22448</cdr:y>
    </cdr:to>
    <cdr:pic>
      <cdr:nvPicPr>
        <cdr:cNvPr id="4" name="Picture 3" descr="ot bronze.jpg">
          <a:extLst xmlns:a="http://schemas.openxmlformats.org/drawingml/2006/main">
            <a:ext uri="{FF2B5EF4-FFF2-40B4-BE49-F238E27FC236}">
              <a16:creationId xmlns:a16="http://schemas.microsoft.com/office/drawing/2014/main" id="{76A2FCAB-63D2-499C-BD52-A69268EAE31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244624"/>
          <a:ext cx="720080" cy="77137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1843E123-B9B1-497C-A868-B3CB6BA5937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0.22906</cdr:y>
    </cdr:from>
    <cdr:to>
      <cdr:x>0.21125</cdr:x>
      <cdr:y>0.3817</cdr:y>
    </cdr:to>
    <cdr:pic>
      <cdr:nvPicPr>
        <cdr:cNvPr id="6" name="Picture 5" descr="pt bronze.jpg">
          <a:extLst xmlns:a="http://schemas.openxmlformats.org/drawingml/2006/main">
            <a:ext uri="{FF2B5EF4-FFF2-40B4-BE49-F238E27FC236}">
              <a16:creationId xmlns:a16="http://schemas.microsoft.com/office/drawing/2014/main" id="{04742A01-B4E1-4016-8E20-EBE19AF4FCD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036712"/>
          <a:ext cx="720080" cy="6908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0.05405</cdr:y>
    </cdr:from>
    <cdr:to>
      <cdr:x>0.20735</cdr:x>
      <cdr:y>0.21315</cdr:y>
    </cdr:to>
    <cdr:pic>
      <cdr:nvPicPr>
        <cdr:cNvPr id="7" name="Picture 6" descr="pt bronze.jpg">
          <a:extLst xmlns:a="http://schemas.openxmlformats.org/drawingml/2006/main">
            <a:ext uri="{FF2B5EF4-FFF2-40B4-BE49-F238E27FC236}">
              <a16:creationId xmlns:a16="http://schemas.microsoft.com/office/drawing/2014/main" id="{7CFD3D98-3F8B-41D3-8666-50A7AB28603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5" y="244624"/>
          <a:ext cx="687937" cy="7200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0.37624</cdr:x>
      <cdr:y>0.41366</cdr:y>
    </cdr:from>
    <cdr:to>
      <cdr:x>0.47795</cdr:x>
      <cdr:y>0.53674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B1BFFC0C-E42E-49E3-B14C-92AF0811F52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096344" y="1872208"/>
          <a:ext cx="837011" cy="557057"/>
        </a:xfrm>
        <a:prstGeom xmlns:a="http://schemas.openxmlformats.org/drawingml/2006/main" prst="rect">
          <a:avLst/>
        </a:prstGeom>
      </cdr:spPr>
    </cdr:pic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0.26375</cdr:x>
      <cdr:y>0.21315</cdr:y>
    </cdr:from>
    <cdr:to>
      <cdr:x>0.35125</cdr:x>
      <cdr:y>0.38672</cdr:y>
    </cdr:to>
    <cdr:pic>
      <cdr:nvPicPr>
        <cdr:cNvPr id="3" name="Picture 2" descr="ot bronze.jpg">
          <a:extLst xmlns:a="http://schemas.openxmlformats.org/drawingml/2006/main">
            <a:ext uri="{FF2B5EF4-FFF2-40B4-BE49-F238E27FC236}">
              <a16:creationId xmlns:a16="http://schemas.microsoft.com/office/drawing/2014/main" id="{46E8584B-0902-4851-AC41-B26DBC037FB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964704"/>
          <a:ext cx="720080" cy="7855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0.22906</cdr:y>
    </cdr:from>
    <cdr:to>
      <cdr:x>0.21125</cdr:x>
      <cdr:y>0.3817</cdr:y>
    </cdr:to>
    <cdr:pic>
      <cdr:nvPicPr>
        <cdr:cNvPr id="6" name="Picture 5" descr="pt bronze.jpg">
          <a:extLst xmlns:a="http://schemas.openxmlformats.org/drawingml/2006/main">
            <a:ext uri="{FF2B5EF4-FFF2-40B4-BE49-F238E27FC236}">
              <a16:creationId xmlns:a16="http://schemas.microsoft.com/office/drawing/2014/main" id="{50DC8D0B-E20C-4B3A-BFE1-DAD70DD3218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036712"/>
          <a:ext cx="720080" cy="6908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0.37624</cdr:x>
      <cdr:y>0.41366</cdr:y>
    </cdr:from>
    <cdr:to>
      <cdr:x>0.47795</cdr:x>
      <cdr:y>0.53674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F857D41C-42FD-416C-9CF3-35FFDC93177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096344" y="1872208"/>
          <a:ext cx="837011" cy="55705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9BD746E2-CCE4-464E-A2BC-2E442A845DF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0.26375</cdr:x>
      <cdr:y>0.21315</cdr:y>
    </cdr:from>
    <cdr:to>
      <cdr:x>0.35125</cdr:x>
      <cdr:y>0.38672</cdr:y>
    </cdr:to>
    <cdr:pic>
      <cdr:nvPicPr>
        <cdr:cNvPr id="3" name="Picture 2" descr="ot bronze.jpg">
          <a:extLst xmlns:a="http://schemas.openxmlformats.org/drawingml/2006/main">
            <a:ext uri="{FF2B5EF4-FFF2-40B4-BE49-F238E27FC236}">
              <a16:creationId xmlns:a16="http://schemas.microsoft.com/office/drawing/2014/main" id="{B6E4C31A-5458-4529-950B-305CD0049E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964704"/>
          <a:ext cx="720080" cy="7855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D3AD16DE-2364-44F2-9C99-9FEDB76E282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0.22906</cdr:y>
    </cdr:from>
    <cdr:to>
      <cdr:x>0.21125</cdr:x>
      <cdr:y>0.3817</cdr:y>
    </cdr:to>
    <cdr:pic>
      <cdr:nvPicPr>
        <cdr:cNvPr id="6" name="Picture 5" descr="pt bronze.jpg">
          <a:extLst xmlns:a="http://schemas.openxmlformats.org/drawingml/2006/main">
            <a:ext uri="{FF2B5EF4-FFF2-40B4-BE49-F238E27FC236}">
              <a16:creationId xmlns:a16="http://schemas.microsoft.com/office/drawing/2014/main" id="{9F4622EE-DE60-4D11-A6D8-C3A9C83C6FB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036712"/>
          <a:ext cx="720080" cy="6908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0.37624</cdr:x>
      <cdr:y>0.41366</cdr:y>
    </cdr:from>
    <cdr:to>
      <cdr:x>0.47795</cdr:x>
      <cdr:y>0.53674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3D4E8F43-1343-41B1-8051-E996266AA06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096344" y="1872208"/>
          <a:ext cx="837011" cy="557057"/>
        </a:xfrm>
        <a:prstGeom xmlns:a="http://schemas.openxmlformats.org/drawingml/2006/main" prst="rect">
          <a:avLst/>
        </a:prstGeom>
      </cdr:spPr>
    </cdr:pic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97A869E2-4546-4A23-BE96-8AA54430D21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9925270C-1EF1-4907-A533-BEC71826DC7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485B5AF2-2B41-43A4-AD0C-EC1C78AE389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BE9E024C-1B77-4958-88E5-760F02C74B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0.39374</cdr:x>
      <cdr:y>0.42957</cdr:y>
    </cdr:from>
    <cdr:to>
      <cdr:x>0.45948</cdr:x>
      <cdr:y>0.50912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B3F55DEB-52F0-4AF0-8027-D465FE8E829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240360" y="1944216"/>
          <a:ext cx="540992" cy="360037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0.37624</cdr:x>
      <cdr:y>0.41366</cdr:y>
    </cdr:from>
    <cdr:to>
      <cdr:x>0.47795</cdr:x>
      <cdr:y>0.53674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B99C71B4-D364-431F-AF6C-F0CEBCC4C87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96344" y="1872208"/>
          <a:ext cx="837011" cy="557057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9A4095F0-49F9-4F16-B27F-2787616AE98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0.26375</cdr:x>
      <cdr:y>0.21315</cdr:y>
    </cdr:from>
    <cdr:to>
      <cdr:x>0.35125</cdr:x>
      <cdr:y>0.38672</cdr:y>
    </cdr:to>
    <cdr:pic>
      <cdr:nvPicPr>
        <cdr:cNvPr id="3" name="Picture 2" descr="ot bronze.jpg">
          <a:extLst xmlns:a="http://schemas.openxmlformats.org/drawingml/2006/main">
            <a:ext uri="{FF2B5EF4-FFF2-40B4-BE49-F238E27FC236}">
              <a16:creationId xmlns:a16="http://schemas.microsoft.com/office/drawing/2014/main" id="{4D66526F-301A-4786-8AED-3A75297E658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964704"/>
          <a:ext cx="720080" cy="7855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F4BAA8A8-C700-4EB5-9DA4-4F1A79E1F37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0.22906</cdr:y>
    </cdr:from>
    <cdr:to>
      <cdr:x>0.21125</cdr:x>
      <cdr:y>0.3817</cdr:y>
    </cdr:to>
    <cdr:pic>
      <cdr:nvPicPr>
        <cdr:cNvPr id="6" name="Picture 5" descr="pt bronze.jpg">
          <a:extLst xmlns:a="http://schemas.openxmlformats.org/drawingml/2006/main">
            <a:ext uri="{FF2B5EF4-FFF2-40B4-BE49-F238E27FC236}">
              <a16:creationId xmlns:a16="http://schemas.microsoft.com/office/drawing/2014/main" id="{4825B08E-6649-4ACC-9611-2422F5838BA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036712"/>
          <a:ext cx="720080" cy="6908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0.37624</cdr:x>
      <cdr:y>0.39775</cdr:y>
    </cdr:from>
    <cdr:to>
      <cdr:x>0.47795</cdr:x>
      <cdr:y>0.52083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E5FC45ED-E879-4977-AD00-9DD98191266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096344" y="1800200"/>
          <a:ext cx="837032" cy="557055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9DD28C79-2B69-4887-951D-3CA9A593888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0.26375</cdr:x>
      <cdr:y>0.21315</cdr:y>
    </cdr:from>
    <cdr:to>
      <cdr:x>0.35125</cdr:x>
      <cdr:y>0.38672</cdr:y>
    </cdr:to>
    <cdr:pic>
      <cdr:nvPicPr>
        <cdr:cNvPr id="3" name="Picture 2" descr="ot bronze.jpg">
          <a:extLst xmlns:a="http://schemas.openxmlformats.org/drawingml/2006/main">
            <a:ext uri="{FF2B5EF4-FFF2-40B4-BE49-F238E27FC236}">
              <a16:creationId xmlns:a16="http://schemas.microsoft.com/office/drawing/2014/main" id="{21C8E75D-7766-4592-BA75-634F0EDA8D4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964704"/>
          <a:ext cx="720080" cy="7855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6FE28550-014F-4452-839A-1D18E9540CF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0.22906</cdr:y>
    </cdr:from>
    <cdr:to>
      <cdr:x>0.21125</cdr:x>
      <cdr:y>0.3817</cdr:y>
    </cdr:to>
    <cdr:pic>
      <cdr:nvPicPr>
        <cdr:cNvPr id="6" name="Picture 5" descr="pt bronze.jpg">
          <a:extLst xmlns:a="http://schemas.openxmlformats.org/drawingml/2006/main">
            <a:ext uri="{FF2B5EF4-FFF2-40B4-BE49-F238E27FC236}">
              <a16:creationId xmlns:a16="http://schemas.microsoft.com/office/drawing/2014/main" id="{96161C24-FEEE-4A5A-8D18-C3929A7EB31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036712"/>
          <a:ext cx="720080" cy="690866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DAA291F1-3872-41CA-A093-F81C886E2F8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D1F9ABC1-27D1-47A4-9720-6E185C04B52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0.39374</cdr:x>
      <cdr:y>0.42957</cdr:y>
    </cdr:from>
    <cdr:to>
      <cdr:x>0.46916</cdr:x>
      <cdr:y>0.52083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A02D6A30-1853-4099-8530-AD3DD191FB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240360" y="1944216"/>
          <a:ext cx="620636" cy="413041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0.36749</cdr:x>
      <cdr:y>0.41366</cdr:y>
    </cdr:from>
    <cdr:to>
      <cdr:x>0.4692</cdr:x>
      <cdr:y>0.53674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108E96A5-BD1B-44AC-9736-3CB268BABA7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24336" y="1872208"/>
          <a:ext cx="837032" cy="557055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0.40407</cdr:y>
    </cdr:from>
    <cdr:to>
      <cdr:x>0.35473</cdr:x>
      <cdr:y>0.56949</cdr:y>
    </cdr:to>
    <cdr:pic>
      <cdr:nvPicPr>
        <cdr:cNvPr id="2" name="Picture 1" descr="ot bronze.jpg">
          <a:extLst xmlns:a="http://schemas.openxmlformats.org/drawingml/2006/main">
            <a:ext uri="{FF2B5EF4-FFF2-40B4-BE49-F238E27FC236}">
              <a16:creationId xmlns:a16="http://schemas.microsoft.com/office/drawing/2014/main" id="{86AAAAC4-453B-4426-8467-99361EB72F8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0584" y="1828800"/>
          <a:ext cx="748680" cy="7486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0.12376</cdr:x>
      <cdr:y>0.40407</cdr:y>
    </cdr:from>
    <cdr:to>
      <cdr:x>0.21317</cdr:x>
      <cdr:y>0.56885</cdr:y>
    </cdr:to>
    <cdr:pic>
      <cdr:nvPicPr>
        <cdr:cNvPr id="5" name="Picture 4" descr="pt bronze.jpg">
          <a:extLst xmlns:a="http://schemas.openxmlformats.org/drawingml/2006/main">
            <a:ext uri="{FF2B5EF4-FFF2-40B4-BE49-F238E27FC236}">
              <a16:creationId xmlns:a16="http://schemas.microsoft.com/office/drawing/2014/main" id="{80B0FAE8-76B2-4F9A-9E42-D1B05ACBC2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8456" y="1828800"/>
          <a:ext cx="735874" cy="7457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0.37624</cdr:x>
      <cdr:y>0.41366</cdr:y>
    </cdr:from>
    <cdr:to>
      <cdr:x>0.47795</cdr:x>
      <cdr:y>0.53674</cdr:y>
    </cdr:to>
    <cdr:pic>
      <cdr:nvPicPr>
        <cdr:cNvPr id="8" name="Picture 7" descr="nurse icon.jpg">
          <a:extLst xmlns:a="http://schemas.openxmlformats.org/drawingml/2006/main">
            <a:ext uri="{FF2B5EF4-FFF2-40B4-BE49-F238E27FC236}">
              <a16:creationId xmlns:a16="http://schemas.microsoft.com/office/drawing/2014/main" id="{711CF4E4-D3E3-4FB3-9BD5-F35F2DF3E07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096344" y="1872208"/>
          <a:ext cx="837011" cy="55705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73018-100E-4A6D-A577-1000826DAABE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9D054-BBA2-496D-A1A5-E7D668838BF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66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Social work input within 24</a:t>
            </a:r>
            <a:r>
              <a:rPr lang="en-GB" baseline="0" dirty="0"/>
              <a:t> hours</a:t>
            </a:r>
          </a:p>
          <a:p>
            <a:r>
              <a:rPr lang="en-GB" baseline="0" dirty="0"/>
              <a:t>Discharge co-ordinator specifically for Geriatric patients</a:t>
            </a:r>
          </a:p>
          <a:p>
            <a:r>
              <a:rPr lang="en-GB" baseline="0" dirty="0"/>
              <a:t>Frequency of MDT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232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26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3314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2324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279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8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260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41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04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26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26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26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26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2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AAA-FC63-4B20-ACC5-A64A52C10380}" type="datetimeFigureOut">
              <a:rPr lang="en-GB" smtClean="0"/>
              <a:pPr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3B80-8F45-46CC-AFA9-03D231875C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AAA-FC63-4B20-ACC5-A64A52C10380}" type="datetimeFigureOut">
              <a:rPr lang="en-GB" smtClean="0"/>
              <a:pPr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3B80-8F45-46CC-AFA9-03D231875C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AAA-FC63-4B20-ACC5-A64A52C10380}" type="datetimeFigureOut">
              <a:rPr lang="en-GB" smtClean="0"/>
              <a:pPr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3B80-8F45-46CC-AFA9-03D231875C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AAA-FC63-4B20-ACC5-A64A52C10380}" type="datetimeFigureOut">
              <a:rPr lang="en-GB" smtClean="0"/>
              <a:pPr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3B80-8F45-46CC-AFA9-03D231875C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AAA-FC63-4B20-ACC5-A64A52C10380}" type="datetimeFigureOut">
              <a:rPr lang="en-GB" smtClean="0"/>
              <a:pPr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3B80-8F45-46CC-AFA9-03D231875C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AAA-FC63-4B20-ACC5-A64A52C10380}" type="datetimeFigureOut">
              <a:rPr lang="en-GB" smtClean="0"/>
              <a:pPr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3B80-8F45-46CC-AFA9-03D231875C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AAA-FC63-4B20-ACC5-A64A52C10380}" type="datetimeFigureOut">
              <a:rPr lang="en-GB" smtClean="0"/>
              <a:pPr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3B80-8F45-46CC-AFA9-03D231875C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AAA-FC63-4B20-ACC5-A64A52C10380}" type="datetimeFigureOut">
              <a:rPr lang="en-GB" smtClean="0"/>
              <a:pPr/>
              <a:t>22/11/2019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3B80-8F45-46CC-AFA9-03D231875C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AAA-FC63-4B20-ACC5-A64A52C10380}" type="datetimeFigureOut">
              <a:rPr lang="en-GB" smtClean="0"/>
              <a:pPr/>
              <a:t>22/11/2019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3B80-8F45-46CC-AFA9-03D231875C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AAA-FC63-4B20-ACC5-A64A52C10380}" type="datetimeFigureOut">
              <a:rPr lang="en-GB" smtClean="0"/>
              <a:pPr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3B80-8F45-46CC-AFA9-03D231875C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AAA-FC63-4B20-ACC5-A64A52C10380}" type="datetimeFigureOut">
              <a:rPr lang="en-GB" smtClean="0"/>
              <a:pPr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3B80-8F45-46CC-AFA9-03D231875C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3CAAA-FC63-4B20-ACC5-A64A52C10380}" type="datetimeFigureOut">
              <a:rPr lang="en-GB" smtClean="0"/>
              <a:pPr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E3B80-8F45-46CC-AFA9-03D231875C4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jpe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jpe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jpe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jpe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jpe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9.jpe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9.jpe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9.jpe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515672" cy="194755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 </a:t>
            </a:r>
            <a:r>
              <a:rPr lang="en-GB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SCoOP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 two?</a:t>
            </a:r>
            <a:br>
              <a:rPr lang="en-GB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GB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cottish Care of Older People - National Audit</a:t>
            </a:r>
            <a:br>
              <a:rPr lang="en-GB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Comprehensive Geriatric Assessment</a:t>
            </a:r>
            <a:b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sz="3100" dirty="0"/>
            </a:br>
            <a:endParaRPr lang="en-GB" sz="31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pic>
        <p:nvPicPr>
          <p:cNvPr id="12" name="Picture 11" descr="ice crea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2708920"/>
            <a:ext cx="2078360" cy="2922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5733256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Dr Christine </a:t>
            </a:r>
            <a:r>
              <a:rPr lang="en-GB" dirty="0" err="1"/>
              <a:t>McAlpine</a:t>
            </a:r>
            <a:r>
              <a:rPr lang="en-GB" dirty="0"/>
              <a:t>, Dr Marc </a:t>
            </a:r>
            <a:r>
              <a:rPr lang="en-GB" dirty="0" err="1"/>
              <a:t>Locherty</a:t>
            </a:r>
            <a:r>
              <a:rPr lang="en-GB" dirty="0"/>
              <a:t>, Prof </a:t>
            </a:r>
            <a:r>
              <a:rPr lang="en-GB" dirty="0" err="1"/>
              <a:t>Phyo</a:t>
            </a:r>
            <a:r>
              <a:rPr lang="en-GB" dirty="0"/>
              <a:t> </a:t>
            </a:r>
            <a:r>
              <a:rPr lang="en-GB" dirty="0" err="1"/>
              <a:t>Myint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92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Victoria Hospital Kirkcaldy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15" descr="sw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573016"/>
            <a:ext cx="792094" cy="666006"/>
          </a:xfrm>
          <a:prstGeom prst="rect">
            <a:avLst/>
          </a:prstGeom>
        </p:spPr>
      </p:pic>
      <p:pic>
        <p:nvPicPr>
          <p:cNvPr id="17" name="Picture 16" descr="co-ordinator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3501008"/>
            <a:ext cx="711522" cy="711522"/>
          </a:xfrm>
          <a:prstGeom prst="rect">
            <a:avLst/>
          </a:prstGeom>
        </p:spPr>
      </p:pic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pic>
        <p:nvPicPr>
          <p:cNvPr id="28" name="Picture 27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636912"/>
            <a:ext cx="664557" cy="482511"/>
          </a:xfrm>
          <a:prstGeom prst="rect">
            <a:avLst/>
          </a:prstGeom>
        </p:spPr>
      </p:pic>
      <p:pic>
        <p:nvPicPr>
          <p:cNvPr id="29" name="Picture 28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3140968"/>
            <a:ext cx="708210" cy="5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Royal Infirmary of Edinburgh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7" name="Picture 16" descr="co-ordinator ic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3501008"/>
            <a:ext cx="711522" cy="71152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pic>
        <p:nvPicPr>
          <p:cNvPr id="28" name="Picture 27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2080574"/>
            <a:ext cx="537026" cy="389915"/>
          </a:xfrm>
          <a:prstGeom prst="rect">
            <a:avLst/>
          </a:prstGeom>
        </p:spPr>
      </p:pic>
      <p:pic>
        <p:nvPicPr>
          <p:cNvPr id="29" name="Picture 28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2492896"/>
            <a:ext cx="564195" cy="409642"/>
          </a:xfrm>
          <a:prstGeom prst="rect">
            <a:avLst/>
          </a:prstGeom>
        </p:spPr>
      </p:pic>
      <p:pic>
        <p:nvPicPr>
          <p:cNvPr id="30" name="Picture 29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2924944"/>
            <a:ext cx="504056" cy="365977"/>
          </a:xfrm>
          <a:prstGeom prst="rect">
            <a:avLst/>
          </a:prstGeom>
        </p:spPr>
      </p:pic>
      <p:pic>
        <p:nvPicPr>
          <p:cNvPr id="31" name="Picture 30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3284984"/>
            <a:ext cx="564194" cy="4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Western General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sp>
        <p:nvSpPr>
          <p:cNvPr id="28" name="Multiply 27"/>
          <p:cNvSpPr/>
          <p:nvPr/>
        </p:nvSpPr>
        <p:spPr>
          <a:xfrm>
            <a:off x="1475656" y="2780928"/>
            <a:ext cx="792088" cy="648072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1475656" y="1988840"/>
            <a:ext cx="792088" cy="648072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2411760" y="1988840"/>
            <a:ext cx="792088" cy="648072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2411760" y="2780928"/>
            <a:ext cx="792088" cy="648072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2411760" y="3573016"/>
            <a:ext cx="792088" cy="648072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3356992"/>
            <a:ext cx="465018" cy="337633"/>
          </a:xfrm>
          <a:prstGeom prst="rect">
            <a:avLst/>
          </a:prstGeom>
        </p:spPr>
      </p:pic>
      <p:pic>
        <p:nvPicPr>
          <p:cNvPr id="34" name="Picture 33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2996952"/>
            <a:ext cx="465018" cy="337633"/>
          </a:xfrm>
          <a:prstGeom prst="rect">
            <a:avLst/>
          </a:prstGeom>
        </p:spPr>
      </p:pic>
      <p:pic>
        <p:nvPicPr>
          <p:cNvPr id="35" name="Picture 34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2564904"/>
            <a:ext cx="465018" cy="337633"/>
          </a:xfrm>
          <a:prstGeom prst="rect">
            <a:avLst/>
          </a:prstGeom>
        </p:spPr>
      </p:pic>
      <p:pic>
        <p:nvPicPr>
          <p:cNvPr id="36" name="Picture 35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2204864"/>
            <a:ext cx="465018" cy="337633"/>
          </a:xfrm>
          <a:prstGeom prst="rect">
            <a:avLst/>
          </a:prstGeom>
        </p:spPr>
      </p:pic>
      <p:pic>
        <p:nvPicPr>
          <p:cNvPr id="37" name="Picture 36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2204864"/>
            <a:ext cx="465018" cy="337633"/>
          </a:xfrm>
          <a:prstGeom prst="rect">
            <a:avLst/>
          </a:prstGeom>
        </p:spPr>
      </p:pic>
      <p:pic>
        <p:nvPicPr>
          <p:cNvPr id="38" name="Picture 37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2564904"/>
            <a:ext cx="465018" cy="337633"/>
          </a:xfrm>
          <a:prstGeom prst="rect">
            <a:avLst/>
          </a:prstGeom>
        </p:spPr>
      </p:pic>
      <p:pic>
        <p:nvPicPr>
          <p:cNvPr id="39" name="Picture 38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2996952"/>
            <a:ext cx="465018" cy="337633"/>
          </a:xfrm>
          <a:prstGeom prst="rect">
            <a:avLst/>
          </a:prstGeom>
        </p:spPr>
      </p:pic>
      <p:pic>
        <p:nvPicPr>
          <p:cNvPr id="40" name="Picture 39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3356992"/>
            <a:ext cx="465018" cy="33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St John’s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pic>
        <p:nvPicPr>
          <p:cNvPr id="28" name="Picture 27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3140968"/>
            <a:ext cx="663370" cy="48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Borders General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15" descr="sw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573016"/>
            <a:ext cx="792094" cy="666006"/>
          </a:xfrm>
          <a:prstGeom prst="rect">
            <a:avLst/>
          </a:prstGeom>
        </p:spPr>
      </p:pic>
      <p:pic>
        <p:nvPicPr>
          <p:cNvPr id="17" name="Picture 16" descr="co-ordinator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3501008"/>
            <a:ext cx="711522" cy="711522"/>
          </a:xfrm>
          <a:prstGeom prst="rect">
            <a:avLst/>
          </a:prstGeom>
        </p:spPr>
      </p:pic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pic>
        <p:nvPicPr>
          <p:cNvPr id="28" name="Picture 27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996952"/>
            <a:ext cx="681042" cy="49447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563888" y="2780928"/>
            <a:ext cx="8640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Forth Valley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pic>
        <p:nvPicPr>
          <p:cNvPr id="21" name="Picture 20" descr="mdt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2420888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Queen Elizabeth University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15" descr="sw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573016"/>
            <a:ext cx="792094" cy="666006"/>
          </a:xfrm>
          <a:prstGeom prst="rect">
            <a:avLst/>
          </a:prstGeom>
        </p:spPr>
      </p:pic>
      <p:pic>
        <p:nvPicPr>
          <p:cNvPr id="17" name="Picture 16" descr="co-ordinator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3501008"/>
            <a:ext cx="711522" cy="711522"/>
          </a:xfrm>
          <a:prstGeom prst="rect">
            <a:avLst/>
          </a:prstGeom>
        </p:spPr>
      </p:pic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pic>
        <p:nvPicPr>
          <p:cNvPr id="20" name="Picture 19" descr="mdt ic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227687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pic>
        <p:nvPicPr>
          <p:cNvPr id="28" name="Picture 27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9912" y="3356992"/>
            <a:ext cx="465018" cy="337633"/>
          </a:xfrm>
          <a:prstGeom prst="rect">
            <a:avLst/>
          </a:prstGeom>
        </p:spPr>
      </p:pic>
      <p:pic>
        <p:nvPicPr>
          <p:cNvPr id="29" name="Picture 28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9912" y="2708920"/>
            <a:ext cx="465018" cy="337633"/>
          </a:xfrm>
          <a:prstGeom prst="rect">
            <a:avLst/>
          </a:prstGeom>
        </p:spPr>
      </p:pic>
      <p:pic>
        <p:nvPicPr>
          <p:cNvPr id="30" name="Picture 29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9912" y="2996952"/>
            <a:ext cx="465018" cy="337633"/>
          </a:xfrm>
          <a:prstGeom prst="rect">
            <a:avLst/>
          </a:prstGeom>
        </p:spPr>
      </p:pic>
      <p:pic>
        <p:nvPicPr>
          <p:cNvPr id="31" name="Picture 30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9912" y="2348880"/>
            <a:ext cx="465018" cy="337633"/>
          </a:xfrm>
          <a:prstGeom prst="rect">
            <a:avLst/>
          </a:prstGeom>
        </p:spPr>
      </p:pic>
      <p:pic>
        <p:nvPicPr>
          <p:cNvPr id="32" name="Picture 31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9912" y="1988840"/>
            <a:ext cx="465018" cy="33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Glasgow Royal Infirmary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15" descr="sw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573016"/>
            <a:ext cx="792094" cy="666006"/>
          </a:xfrm>
          <a:prstGeom prst="rect">
            <a:avLst/>
          </a:prstGeom>
        </p:spPr>
      </p:pic>
      <p:pic>
        <p:nvPicPr>
          <p:cNvPr id="17" name="Picture 16" descr="co-ordinator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3501008"/>
            <a:ext cx="711522" cy="711522"/>
          </a:xfrm>
          <a:prstGeom prst="rect">
            <a:avLst/>
          </a:prstGeom>
        </p:spPr>
      </p:pic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pic>
        <p:nvPicPr>
          <p:cNvPr id="20" name="Picture 19" descr="mdt ic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227687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pic>
        <p:nvPicPr>
          <p:cNvPr id="28" name="Picture 27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36720" y="3140968"/>
            <a:ext cx="708210" cy="514206"/>
          </a:xfrm>
          <a:prstGeom prst="rect">
            <a:avLst/>
          </a:prstGeom>
        </p:spPr>
      </p:pic>
      <p:pic>
        <p:nvPicPr>
          <p:cNvPr id="29" name="Picture 28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63888" y="2204864"/>
            <a:ext cx="609034" cy="442198"/>
          </a:xfrm>
          <a:prstGeom prst="rect">
            <a:avLst/>
          </a:prstGeom>
        </p:spPr>
      </p:pic>
      <p:pic>
        <p:nvPicPr>
          <p:cNvPr id="30" name="Picture 29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63888" y="2656638"/>
            <a:ext cx="681042" cy="4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Inverclyde Royal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pic>
        <p:nvPicPr>
          <p:cNvPr id="29" name="Picture 28" descr="nurse ic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3140968"/>
            <a:ext cx="708210" cy="5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Royal Alexandra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pic>
        <p:nvPicPr>
          <p:cNvPr id="28" name="Picture 27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2636912"/>
            <a:ext cx="664557" cy="482511"/>
          </a:xfrm>
          <a:prstGeom prst="rect">
            <a:avLst/>
          </a:prstGeom>
        </p:spPr>
      </p:pic>
      <p:pic>
        <p:nvPicPr>
          <p:cNvPr id="29" name="Picture 28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3140968"/>
            <a:ext cx="708210" cy="514206"/>
          </a:xfrm>
          <a:prstGeom prst="rect">
            <a:avLst/>
          </a:prstGeom>
        </p:spPr>
      </p:pic>
      <p:pic>
        <p:nvPicPr>
          <p:cNvPr id="30" name="Picture 29" descr="mdt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2492896"/>
            <a:ext cx="968896" cy="9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566636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Second round of audit (2019)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517" y="2423240"/>
            <a:ext cx="8604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Looking at comprehensive geriatric assessment in the acute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Particular focus on the make up of multidisciplinary team and how they help provide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Survey designed and disseminated to consultant geriatricians known to and nominated by the BGS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Covered 13 of 14 health boards; responses for 26 of 29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Data completed based on ‘best of their knowledge’</a:t>
            </a:r>
          </a:p>
        </p:txBody>
      </p:sp>
    </p:spTree>
    <p:extLst>
      <p:ext uri="{BB962C8B-B14F-4D97-AF65-F5344CB8AC3E}">
        <p14:creationId xmlns:p14="http://schemas.microsoft.com/office/powerpoint/2010/main" val="1380104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University Hospital </a:t>
            </a:r>
            <a:r>
              <a:rPr lang="en-GB" dirty="0" err="1"/>
              <a:t>Monklands</a:t>
            </a:r>
            <a:endParaRPr lang="en-GB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15" descr="sw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573016"/>
            <a:ext cx="792094" cy="666006"/>
          </a:xfrm>
          <a:prstGeom prst="rect">
            <a:avLst/>
          </a:prstGeom>
        </p:spPr>
      </p:pic>
      <p:pic>
        <p:nvPicPr>
          <p:cNvPr id="17" name="Picture 16" descr="co-ordinator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3501008"/>
            <a:ext cx="711522" cy="711522"/>
          </a:xfrm>
          <a:prstGeom prst="rect">
            <a:avLst/>
          </a:prstGeom>
        </p:spPr>
      </p:pic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sp>
        <p:nvSpPr>
          <p:cNvPr id="28" name="Multiply 27"/>
          <p:cNvSpPr/>
          <p:nvPr/>
        </p:nvSpPr>
        <p:spPr>
          <a:xfrm>
            <a:off x="2483768" y="2852936"/>
            <a:ext cx="792088" cy="648072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1475656" y="1988840"/>
            <a:ext cx="792088" cy="648072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1475656" y="2852936"/>
            <a:ext cx="792088" cy="648072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2483768" y="1988840"/>
            <a:ext cx="792088" cy="648072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2483768" y="3645024"/>
            <a:ext cx="792088" cy="648072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3212976"/>
            <a:ext cx="465018" cy="337633"/>
          </a:xfrm>
          <a:prstGeom prst="rect">
            <a:avLst/>
          </a:prstGeom>
        </p:spPr>
      </p:pic>
      <p:pic>
        <p:nvPicPr>
          <p:cNvPr id="34" name="Picture 33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852936"/>
            <a:ext cx="465018" cy="337633"/>
          </a:xfrm>
          <a:prstGeom prst="rect">
            <a:avLst/>
          </a:prstGeom>
        </p:spPr>
      </p:pic>
      <p:pic>
        <p:nvPicPr>
          <p:cNvPr id="35" name="Picture 34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492896"/>
            <a:ext cx="465018" cy="337633"/>
          </a:xfrm>
          <a:prstGeom prst="rect">
            <a:avLst/>
          </a:prstGeom>
        </p:spPr>
      </p:pic>
      <p:pic>
        <p:nvPicPr>
          <p:cNvPr id="36" name="Picture 35" descr="nurse 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2132856"/>
            <a:ext cx="465018" cy="33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University Hospital Wishaw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15" descr="sw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573016"/>
            <a:ext cx="792094" cy="666006"/>
          </a:xfrm>
          <a:prstGeom prst="rect">
            <a:avLst/>
          </a:prstGeom>
        </p:spPr>
      </p:pic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pic>
        <p:nvPicPr>
          <p:cNvPr id="28" name="Picture 27" descr="nurse ic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80736" y="3212976"/>
            <a:ext cx="564194" cy="409641"/>
          </a:xfrm>
          <a:prstGeom prst="rect">
            <a:avLst/>
          </a:prstGeom>
        </p:spPr>
      </p:pic>
      <p:pic>
        <p:nvPicPr>
          <p:cNvPr id="29" name="Picture 28" descr="nurse ic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07904" y="2800654"/>
            <a:ext cx="537026" cy="3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Hairmyres</a:t>
            </a:r>
            <a:endParaRPr lang="en-GB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pic>
        <p:nvPicPr>
          <p:cNvPr id="28" name="Picture 27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2492896"/>
            <a:ext cx="530036" cy="384840"/>
          </a:xfrm>
          <a:prstGeom prst="rect">
            <a:avLst/>
          </a:prstGeom>
        </p:spPr>
      </p:pic>
      <p:pic>
        <p:nvPicPr>
          <p:cNvPr id="29" name="Picture 28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2852936"/>
            <a:ext cx="564194" cy="409641"/>
          </a:xfrm>
          <a:prstGeom prst="rect">
            <a:avLst/>
          </a:prstGeom>
        </p:spPr>
      </p:pic>
      <p:pic>
        <p:nvPicPr>
          <p:cNvPr id="30" name="Picture 29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3212976"/>
            <a:ext cx="609034" cy="4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University Hospital </a:t>
            </a:r>
            <a:r>
              <a:rPr lang="en-GB" dirty="0" err="1"/>
              <a:t>Crosshouse</a:t>
            </a:r>
            <a:endParaRPr lang="en-GB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15" descr="sw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573016"/>
            <a:ext cx="792094" cy="666006"/>
          </a:xfrm>
          <a:prstGeom prst="rect">
            <a:avLst/>
          </a:prstGeom>
        </p:spPr>
      </p:pic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Ayr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15" descr="sw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573016"/>
            <a:ext cx="792094" cy="66600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pic>
        <p:nvPicPr>
          <p:cNvPr id="28" name="Picture 27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3212976"/>
            <a:ext cx="564194" cy="409641"/>
          </a:xfrm>
          <a:prstGeom prst="rect">
            <a:avLst/>
          </a:prstGeom>
        </p:spPr>
      </p:pic>
      <p:pic>
        <p:nvPicPr>
          <p:cNvPr id="29" name="Picture 28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2852936"/>
            <a:ext cx="564194" cy="409641"/>
          </a:xfrm>
          <a:prstGeom prst="rect">
            <a:avLst/>
          </a:prstGeom>
        </p:spPr>
      </p:pic>
      <p:pic>
        <p:nvPicPr>
          <p:cNvPr id="30" name="Picture 29" descr="nurse 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2492896"/>
            <a:ext cx="537026" cy="3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Dumfries and Galloway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Ninewell’s</a:t>
            </a:r>
            <a:r>
              <a:rPr lang="en-GB" dirty="0"/>
              <a:t>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15" descr="sw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573016"/>
            <a:ext cx="792094" cy="666006"/>
          </a:xfrm>
          <a:prstGeom prst="rect">
            <a:avLst/>
          </a:prstGeom>
        </p:spPr>
      </p:pic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pic>
        <p:nvPicPr>
          <p:cNvPr id="20" name="Picture 19" descr="mdt 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227687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Perth Royal Infirmary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15" descr="sw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573016"/>
            <a:ext cx="792094" cy="666006"/>
          </a:xfrm>
          <a:prstGeom prst="rect">
            <a:avLst/>
          </a:prstGeom>
        </p:spPr>
      </p:pic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pic>
        <p:nvPicPr>
          <p:cNvPr id="20" name="Picture 19" descr="mdt 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227687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Western Isles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Aberdeen Royal Infirmary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7" name="Picture 16" descr="co-ordinator ic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3501008"/>
            <a:ext cx="711522" cy="711522"/>
          </a:xfrm>
          <a:prstGeom prst="rect">
            <a:avLst/>
          </a:prstGeom>
        </p:spPr>
      </p:pic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pic>
        <p:nvPicPr>
          <p:cNvPr id="28" name="Picture 27" descr="nurse ic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6" y="2060848"/>
            <a:ext cx="681042" cy="494480"/>
          </a:xfrm>
          <a:prstGeom prst="rect">
            <a:avLst/>
          </a:prstGeom>
        </p:spPr>
      </p:pic>
      <p:pic>
        <p:nvPicPr>
          <p:cNvPr id="29" name="Picture 28" descr="nurse ic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6" y="2636912"/>
            <a:ext cx="636202" cy="461923"/>
          </a:xfrm>
          <a:prstGeom prst="rect">
            <a:avLst/>
          </a:prstGeom>
        </p:spPr>
      </p:pic>
      <p:pic>
        <p:nvPicPr>
          <p:cNvPr id="30" name="Picture 29" descr="nurse ic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08728" y="3140968"/>
            <a:ext cx="708210" cy="5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566636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data was collected?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421995"/>
            <a:ext cx="7690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Interface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Admission routes for patients – criteria and referral pathways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Dedicated Geriatric unit versus review in Acute Medicine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Use of frailty screening tools</a:t>
            </a:r>
          </a:p>
        </p:txBody>
      </p:sp>
    </p:spTree>
    <p:extLst>
      <p:ext uri="{BB962C8B-B14F-4D97-AF65-F5344CB8AC3E}">
        <p14:creationId xmlns:p14="http://schemas.microsoft.com/office/powerpoint/2010/main" val="4203762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Dr Gray’s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15" descr="sw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573016"/>
            <a:ext cx="792094" cy="666006"/>
          </a:xfrm>
          <a:prstGeom prst="rect">
            <a:avLst/>
          </a:prstGeom>
        </p:spPr>
      </p:pic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  <p:pic>
        <p:nvPicPr>
          <p:cNvPr id="28" name="Picture 27" descr="nurse ic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6" y="3068960"/>
            <a:ext cx="681042" cy="4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Raigmore</a:t>
            </a:r>
            <a:r>
              <a:rPr lang="en-GB" dirty="0"/>
              <a:t>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Wick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Belford Hospital, Fort William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9" name="Picture 18" descr="mdt 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3356992"/>
            <a:ext cx="968896" cy="9688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Lorn</a:t>
            </a:r>
            <a:r>
              <a:rPr lang="en-GB" dirty="0"/>
              <a:t> and Islands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/>
              <a:t>Gilbert Bain Hospital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323528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528" y="270892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36450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Dedicated therapist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Weekend cover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Evening cover</a:t>
            </a:r>
          </a:p>
        </p:txBody>
      </p:sp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515672" cy="1947552"/>
          </a:xfrm>
        </p:spPr>
        <p:txBody>
          <a:bodyPr>
            <a:normAutofit/>
          </a:bodyPr>
          <a:lstStyle/>
          <a:p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Scottish Care of Older People (SCoOP) audit</a:t>
            </a:r>
            <a:b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Summary and Update 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pic>
        <p:nvPicPr>
          <p:cNvPr id="12" name="Picture 11" descr="800px_COLOURBOX83217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2420888"/>
            <a:ext cx="1889232" cy="35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71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05" y="968521"/>
            <a:ext cx="8229600" cy="1143000"/>
          </a:xfrm>
        </p:spPr>
        <p:txBody>
          <a:bodyPr>
            <a:normAutofit/>
          </a:bodyPr>
          <a:lstStyle/>
          <a:p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SCoOP 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43FC8B-A3B1-4263-A0E2-F07B32B84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4553"/>
            <a:ext cx="8229600" cy="38690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400" b="1" dirty="0"/>
              <a:t>STEERING GROUP </a:t>
            </a:r>
          </a:p>
          <a:p>
            <a:r>
              <a:rPr lang="en-GB" sz="1400" dirty="0"/>
              <a:t>Founding-members</a:t>
            </a:r>
          </a:p>
          <a:p>
            <a:r>
              <a:rPr lang="en-GB" sz="1400" dirty="0"/>
              <a:t>BGS Scotland Council nominated Representatives from Scottish NHS Health Boards</a:t>
            </a:r>
          </a:p>
          <a:p>
            <a:r>
              <a:rPr lang="en-GB" sz="1400" dirty="0"/>
              <a:t>Healthcare Improvement Scotland Representatives</a:t>
            </a:r>
          </a:p>
          <a:p>
            <a:r>
              <a:rPr lang="en-GB" sz="1400" dirty="0"/>
              <a:t>Representatives from relevant societies and groups </a:t>
            </a:r>
          </a:p>
          <a:p>
            <a:r>
              <a:rPr lang="en-GB" sz="1400" dirty="0"/>
              <a:t>Members of academic subgroup </a:t>
            </a:r>
          </a:p>
          <a:p>
            <a:r>
              <a:rPr lang="en-GB" sz="1400" dirty="0"/>
              <a:t>Group Secretary</a:t>
            </a:r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r>
              <a:rPr lang="en-GB" sz="1400" b="1" dirty="0"/>
              <a:t>ACADEMIC SUBGROUP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sz="1400" b="1" dirty="0"/>
              <a:t>WORKING GROUP </a:t>
            </a:r>
          </a:p>
          <a:p>
            <a:r>
              <a:rPr lang="en-GB" sz="1400" dirty="0"/>
              <a:t>Chair</a:t>
            </a:r>
          </a:p>
          <a:p>
            <a:r>
              <a:rPr lang="en-GB" sz="1400" dirty="0"/>
              <a:t>Members</a:t>
            </a:r>
          </a:p>
          <a:p>
            <a:r>
              <a:rPr lang="en-GB" sz="1400" dirty="0"/>
              <a:t>Members of writing group (usually working group members and members of academic subgroup)</a:t>
            </a:r>
          </a:p>
          <a:p>
            <a:pPr marL="0" indent="0">
              <a:buNone/>
            </a:pPr>
            <a:r>
              <a:rPr lang="en-GB" sz="1400" dirty="0"/>
              <a:t> 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sz="1400" b="1" i="1" dirty="0"/>
              <a:t>Current working groups: </a:t>
            </a:r>
            <a:r>
              <a:rPr lang="en-GB" sz="1400" dirty="0"/>
              <a:t>SCoOP Acute Care, SCoOP CGA, SCoOP Hospital @ Home</a:t>
            </a:r>
          </a:p>
          <a:p>
            <a:pPr marL="0" indent="0">
              <a:buNone/>
            </a:pPr>
            <a:r>
              <a:rPr lang="en-GB" sz="1400" b="1" i="1" dirty="0"/>
              <a:t>Work in progress: </a:t>
            </a:r>
            <a:r>
              <a:rPr lang="en-GB" sz="1400" dirty="0"/>
              <a:t>SCoOP Pharmacy, SCoOP Surgical Liaison (in collaboration with ELLSA), SCoOP ED 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1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05" y="1308019"/>
            <a:ext cx="8229600" cy="803502"/>
          </a:xfrm>
        </p:spPr>
        <p:txBody>
          <a:bodyPr>
            <a:normAutofit/>
          </a:bodyPr>
          <a:lstStyle/>
          <a:p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BGS Scotland Council Representatives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43FC8B-A3B1-4263-A0E2-F07B32B84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57117"/>
            <a:ext cx="8229600" cy="3869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 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982A181-EC6C-4D4B-944C-F28A3B9ED4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35694" y="2166588"/>
          <a:ext cx="6480721" cy="2806065"/>
        </p:xfrm>
        <a:graphic>
          <a:graphicData uri="http://schemas.openxmlformats.org/drawingml/2006/table">
            <a:tbl>
              <a:tblPr firstRow="1" firstCol="1" bandRow="1"/>
              <a:tblGrid>
                <a:gridCol w="1872210">
                  <a:extLst>
                    <a:ext uri="{9D8B030D-6E8A-4147-A177-3AD203B41FA5}">
                      <a16:colId xmlns:a16="http://schemas.microsoft.com/office/drawing/2014/main" val="338303656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850157845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3691675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NHS Health Board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347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Ayrshire and Arran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Andrew Watt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943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Borders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Vacancy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843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Dumfries and Galloway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Amy Conley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061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Western Isles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Vacancy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561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Fife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Ralph Thomas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285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Forth Valley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Tony Byrne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397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Grampian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Graeme Hoyle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918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Greater Glasgow and Clyde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Morven McElroy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220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Highland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Allan MacDonald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406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Lanarkshire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Graham Ellis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566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Lothian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Kathryn Anderson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Andrew Coull (Nov 2017- Nov 2019)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070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Orkney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Vacancy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624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Shetland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Vacancy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Alice Einarsson (Nov 2017- Nov 2019)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594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Tayside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Louise Beveridge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624117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8A39ACDA-233B-4725-8462-FB16F9A79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349" y="2166938"/>
            <a:ext cx="124762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47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643718"/>
            <a:ext cx="7463625" cy="588031"/>
          </a:xfrm>
        </p:spPr>
        <p:txBody>
          <a:bodyPr>
            <a:normAutofit/>
          </a:bodyPr>
          <a:lstStyle/>
          <a:p>
            <a:pPr algn="l"/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43FC8B-A3B1-4263-A0E2-F07B32B84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8342"/>
            <a:ext cx="8229600" cy="4027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 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8A39ACDA-233B-4725-8462-FB16F9A79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339" y="2466345"/>
            <a:ext cx="7925694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endParaRPr lang="en-GB" sz="8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8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8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Mr Scott Buchanan- </a:t>
            </a:r>
            <a:r>
              <a:rPr lang="en-GB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NHS Scotland</a:t>
            </a:r>
          </a:p>
          <a:p>
            <a:pPr>
              <a:spcAft>
                <a:spcPts val="0"/>
              </a:spcAft>
            </a:pPr>
            <a:r>
              <a:rPr lang="en-GB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Dr Patricia Cantley- </a:t>
            </a:r>
            <a:r>
              <a:rPr lang="en-GB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BGS Scotland</a:t>
            </a:r>
          </a:p>
          <a:p>
            <a:pPr>
              <a:spcAft>
                <a:spcPts val="0"/>
              </a:spcAft>
            </a:pPr>
            <a:r>
              <a:rPr lang="en-GB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Ms Geraldine Jordan- </a:t>
            </a:r>
            <a:r>
              <a:rPr lang="en-GB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Healthcare Improvement Scotland</a:t>
            </a:r>
          </a:p>
          <a:p>
            <a:pPr>
              <a:spcAft>
                <a:spcPts val="0"/>
              </a:spcAft>
            </a:pPr>
            <a:r>
              <a:rPr lang="en-GB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Miss Susan Moug- </a:t>
            </a:r>
            <a:r>
              <a:rPr lang="en-GB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Emergency Laparotomy and Laparoscopy Scottish Audit </a:t>
            </a:r>
          </a:p>
          <a:p>
            <a:pPr>
              <a:spcAft>
                <a:spcPts val="0"/>
              </a:spcAft>
            </a:pPr>
            <a:r>
              <a:rPr lang="en-GB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Mr George Ramsay- </a:t>
            </a:r>
            <a:r>
              <a:rPr lang="en-GB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Scottish Surgical Research Group</a:t>
            </a:r>
          </a:p>
          <a:p>
            <a:pPr>
              <a:spcAft>
                <a:spcPts val="0"/>
              </a:spcAft>
            </a:pPr>
            <a:r>
              <a:rPr lang="en-GB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Dr Roy L Soiza- </a:t>
            </a:r>
            <a:r>
              <a:rPr lang="en-GB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Scottish Society of Physicians</a:t>
            </a:r>
          </a:p>
          <a:p>
            <a:pPr>
              <a:spcAft>
                <a:spcPts val="0"/>
              </a:spcAft>
            </a:pPr>
            <a:r>
              <a:rPr lang="en-GB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Ms Kathryn Wood- </a:t>
            </a:r>
            <a:r>
              <a:rPr lang="en-GB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Pharmacy SIG</a:t>
            </a:r>
            <a:br>
              <a:rPr lang="en-GB" sz="20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GB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6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566636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data was collected?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421995"/>
            <a:ext cx="7690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Staff involved in CGA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Number and contribution of medical staff – consultants, registrars, speciality doctors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Specialist nurses and their roles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Access to physiotherapy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Access to occupational 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Access to pharmacy, social work, discharge co-ordinators and old age psychiatry</a:t>
            </a:r>
          </a:p>
        </p:txBody>
      </p:sp>
    </p:spTree>
    <p:extLst>
      <p:ext uri="{BB962C8B-B14F-4D97-AF65-F5344CB8AC3E}">
        <p14:creationId xmlns:p14="http://schemas.microsoft.com/office/powerpoint/2010/main" val="4203762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77147"/>
            <a:ext cx="7463625" cy="588031"/>
          </a:xfrm>
        </p:spPr>
        <p:txBody>
          <a:bodyPr>
            <a:normAutofit/>
          </a:bodyPr>
          <a:lstStyle/>
          <a:p>
            <a:pPr algn="l"/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Progress Report (2019)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43FC8B-A3B1-4263-A0E2-F07B32B84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06" y="1849991"/>
            <a:ext cx="8229600" cy="4027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 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15" y="422481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8A39ACDA-233B-4725-8462-FB16F9A79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91" y="1414236"/>
            <a:ext cx="782784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endParaRPr lang="en-GB" sz="2000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SCoOP Acute- </a:t>
            </a:r>
            <a:r>
              <a:rPr lang="en-GB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2017-2018 report; associated press release and media attention (in BBC and STV news); 1k from UoA for publishing report.</a:t>
            </a:r>
          </a:p>
          <a:p>
            <a:pPr>
              <a:spcAft>
                <a:spcPts val="0"/>
              </a:spcAft>
            </a:pP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SCoOP CGA- </a:t>
            </a:r>
            <a:r>
              <a:rPr lang="en-GB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survey completed; in the process of data application from ISD; Secretary Dr Donaldson received funding from BGS (10K) to purchase data and statistician time; reports in due course.</a:t>
            </a:r>
          </a:p>
          <a:p>
            <a:pPr>
              <a:spcAft>
                <a:spcPts val="0"/>
              </a:spcAft>
            </a:pP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SCoOP ED- </a:t>
            </a:r>
            <a:r>
              <a:rPr lang="en-GB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small working group; using publicly available data (presented in EUGMS and CSO NRS Meetings in 2018, short report with Emergency Medicine Journal (Jonathan Quinn-2 MBChB was supported by “Leslie Wilson Scholarship” NHS Grampian)- revision stage.</a:t>
            </a:r>
          </a:p>
          <a:p>
            <a:pPr>
              <a:spcAft>
                <a:spcPts val="0"/>
              </a:spcAft>
            </a:pPr>
            <a:endParaRPr lang="en-GB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Main BGS support: </a:t>
            </a:r>
            <a:r>
              <a:rPr lang="en-GB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£1,000 for design and leaflets/pull ups for promotional purpose </a:t>
            </a:r>
          </a:p>
          <a:p>
            <a:pPr>
              <a:spcAft>
                <a:spcPts val="0"/>
              </a:spcAft>
            </a:pPr>
            <a:endParaRPr lang="en-GB" sz="1600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Registration as a Scottish National Audit Programme: </a:t>
            </a:r>
            <a:r>
              <a:rPr lang="en-GB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in progress </a:t>
            </a:r>
          </a:p>
          <a:p>
            <a:pPr>
              <a:spcAft>
                <a:spcPts val="0"/>
              </a:spcAft>
            </a:pPr>
            <a:endParaRPr lang="en-GB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73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252411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grateful thanks to those supporting data collection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5249" y="1965605"/>
            <a:ext cx="8201207" cy="489364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GB" sz="2400" dirty="0"/>
              <a:t>Ben Adler</a:t>
            </a:r>
          </a:p>
          <a:p>
            <a:r>
              <a:rPr lang="en-GB" sz="2400" dirty="0"/>
              <a:t>Kathryn Anderson</a:t>
            </a:r>
          </a:p>
          <a:p>
            <a:r>
              <a:rPr lang="en-GB" sz="2400" dirty="0"/>
              <a:t>Maryam </a:t>
            </a:r>
            <a:r>
              <a:rPr lang="en-GB" sz="2400" dirty="0" err="1"/>
              <a:t>Barma</a:t>
            </a:r>
            <a:endParaRPr lang="en-GB" sz="2400" dirty="0"/>
          </a:p>
          <a:p>
            <a:r>
              <a:rPr lang="en-GB" sz="2400" dirty="0"/>
              <a:t>Louise Beveridge</a:t>
            </a:r>
          </a:p>
          <a:p>
            <a:r>
              <a:rPr lang="en-GB" sz="2400" dirty="0"/>
              <a:t>Bob </a:t>
            </a:r>
            <a:r>
              <a:rPr lang="en-GB" sz="2400" dirty="0" err="1"/>
              <a:t>Caslake</a:t>
            </a:r>
            <a:endParaRPr lang="en-GB" sz="2400" dirty="0"/>
          </a:p>
          <a:p>
            <a:r>
              <a:rPr lang="en-GB" sz="2400" dirty="0"/>
              <a:t>Amy Conley</a:t>
            </a:r>
          </a:p>
          <a:p>
            <a:r>
              <a:rPr lang="en-GB" sz="2400" dirty="0"/>
              <a:t>Claire Copland</a:t>
            </a:r>
          </a:p>
          <a:p>
            <a:r>
              <a:rPr lang="en-GB" sz="2400" dirty="0"/>
              <a:t>Gordon Caldwell</a:t>
            </a:r>
          </a:p>
          <a:p>
            <a:r>
              <a:rPr lang="en-GB" sz="2400" dirty="0"/>
              <a:t>Alice </a:t>
            </a:r>
            <a:r>
              <a:rPr lang="en-GB" sz="2400" dirty="0" err="1"/>
              <a:t>Einarrson</a:t>
            </a:r>
            <a:endParaRPr lang="en-GB" sz="2400" dirty="0"/>
          </a:p>
          <a:p>
            <a:r>
              <a:rPr lang="en-GB" sz="2400" dirty="0"/>
              <a:t>Neil Henderson</a:t>
            </a:r>
          </a:p>
          <a:p>
            <a:r>
              <a:rPr lang="en-GB" sz="2400" dirty="0"/>
              <a:t>Lara Mitchell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Ralph Thomas</a:t>
            </a:r>
          </a:p>
          <a:p>
            <a:r>
              <a:rPr lang="en-GB" sz="2400" dirty="0"/>
              <a:t>Victoria Henderson</a:t>
            </a:r>
          </a:p>
          <a:p>
            <a:r>
              <a:rPr lang="en-GB" sz="2400" dirty="0"/>
              <a:t>Innes </a:t>
            </a:r>
            <a:r>
              <a:rPr lang="en-GB" sz="2400" dirty="0" err="1"/>
              <a:t>Hynd</a:t>
            </a:r>
            <a:endParaRPr lang="en-GB" sz="2400" dirty="0"/>
          </a:p>
          <a:p>
            <a:r>
              <a:rPr lang="en-GB" sz="2400" dirty="0"/>
              <a:t>Douglas </a:t>
            </a:r>
            <a:r>
              <a:rPr lang="en-GB" sz="2400" dirty="0" err="1"/>
              <a:t>Lowdon</a:t>
            </a:r>
            <a:endParaRPr lang="en-GB" sz="2400" dirty="0"/>
          </a:p>
          <a:p>
            <a:r>
              <a:rPr lang="en-GB" sz="2400" dirty="0"/>
              <a:t>Allan MacDonald</a:t>
            </a:r>
          </a:p>
          <a:p>
            <a:r>
              <a:rPr lang="en-GB" sz="2400" dirty="0"/>
              <a:t>Brian </a:t>
            </a:r>
            <a:r>
              <a:rPr lang="en-GB" sz="2400" dirty="0" err="1"/>
              <a:t>McInnes</a:t>
            </a:r>
            <a:endParaRPr lang="en-GB" sz="2400" dirty="0"/>
          </a:p>
          <a:p>
            <a:r>
              <a:rPr lang="en-GB" sz="2400" dirty="0"/>
              <a:t>Alistair </a:t>
            </a:r>
            <a:r>
              <a:rPr lang="en-GB" sz="2400" dirty="0" err="1"/>
              <a:t>McVean</a:t>
            </a:r>
            <a:endParaRPr lang="en-GB" sz="2400" dirty="0"/>
          </a:p>
          <a:p>
            <a:r>
              <a:rPr lang="en-GB" sz="2400" dirty="0"/>
              <a:t>Lara Mitchell</a:t>
            </a:r>
          </a:p>
          <a:p>
            <a:r>
              <a:rPr lang="en-GB" sz="2400" dirty="0" err="1"/>
              <a:t>Latana</a:t>
            </a:r>
            <a:r>
              <a:rPr lang="en-GB" sz="2400" dirty="0"/>
              <a:t> </a:t>
            </a:r>
            <a:r>
              <a:rPr lang="en-GB" sz="2400" dirty="0" err="1"/>
              <a:t>Munang</a:t>
            </a:r>
            <a:endParaRPr lang="en-GB" sz="2400" dirty="0"/>
          </a:p>
          <a:p>
            <a:r>
              <a:rPr lang="en-GB" sz="2400" dirty="0"/>
              <a:t>James Myles</a:t>
            </a:r>
          </a:p>
          <a:p>
            <a:r>
              <a:rPr lang="en-GB" sz="2400" dirty="0"/>
              <a:t>Lucy McCracken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Susie Shenkin</a:t>
            </a:r>
          </a:p>
          <a:p>
            <a:r>
              <a:rPr lang="en-GB" sz="2400" dirty="0"/>
              <a:t>Rachel Stewart</a:t>
            </a:r>
          </a:p>
          <a:p>
            <a:r>
              <a:rPr lang="en-GB" sz="2400" dirty="0"/>
              <a:t>Rowan Wallace</a:t>
            </a:r>
          </a:p>
          <a:p>
            <a:r>
              <a:rPr lang="en-GB" sz="2400" dirty="0"/>
              <a:t>Andrew Watt</a:t>
            </a:r>
          </a:p>
          <a:p>
            <a:endParaRPr lang="en-GB" dirty="0"/>
          </a:p>
        </p:txBody>
      </p:sp>
      <p:pic>
        <p:nvPicPr>
          <p:cNvPr id="16" name="Picture 15" descr="thank-yo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3717032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6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566636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data was collected?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421995"/>
            <a:ext cx="7690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Linked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Support to Emergency Department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Hospital at home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Orthogeriatric</a:t>
            </a:r>
            <a:r>
              <a:rPr lang="en-GB" sz="2400" dirty="0"/>
              <a:t>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Surgical </a:t>
            </a:r>
            <a:r>
              <a:rPr lang="en-GB" sz="2400" dirty="0" err="1"/>
              <a:t>liason</a:t>
            </a:r>
            <a:r>
              <a:rPr lang="en-GB" sz="2400" dirty="0"/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420376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566636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was data collected?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421995"/>
            <a:ext cx="7690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REDCap</a:t>
            </a:r>
            <a:endParaRPr lang="en-GB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Secure web application used to build and manage online surveys and databases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Allows for statistical analysis and easy exporting of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0376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566636"/>
            <a:ext cx="8515672" cy="650503"/>
          </a:xfrm>
        </p:spPr>
        <p:txBody>
          <a:bodyPr>
            <a:normAutofit/>
          </a:bodyPr>
          <a:lstStyle/>
          <a:p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pic>
        <p:nvPicPr>
          <p:cNvPr id="14" name="Picture 13" descr="cg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1196752"/>
            <a:ext cx="5224018" cy="46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6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566636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Initial data review</a:t>
            </a: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" y="2421995"/>
            <a:ext cx="7690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Overview of make up of different multidisciplinary teams across the 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Includes availability of physiotherapy and occupational therapy – does not represent number of therapists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Taken from </a:t>
            </a:r>
            <a:r>
              <a:rPr lang="en-GB" sz="2400" dirty="0" err="1"/>
              <a:t>REDCap</a:t>
            </a:r>
            <a:r>
              <a:rPr lang="en-GB" sz="2400" dirty="0"/>
              <a:t> responses from December 2018 through July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0376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566636"/>
            <a:ext cx="8515672" cy="650503"/>
          </a:xfrm>
        </p:spPr>
        <p:txBody>
          <a:bodyPr>
            <a:normAutofit/>
          </a:bodyPr>
          <a:lstStyle/>
          <a:p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pic>
        <p:nvPicPr>
          <p:cNvPr id="15" name="Picture 14" descr="MapofScotlandSHOWVersi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124744"/>
            <a:ext cx="3605928" cy="50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62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1728</Words>
  <Application>Microsoft Office PowerPoint</Application>
  <PresentationFormat>On-screen Show (4:3)</PresentationFormat>
  <Paragraphs>345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 Theme</vt:lpstr>
      <vt:lpstr>One SCoOP or two? Scottish Care of Older People - National Audit Comprehensive Geriatric Assessment   </vt:lpstr>
      <vt:lpstr>Second round of audit (2019)</vt:lpstr>
      <vt:lpstr>What data was collected?</vt:lpstr>
      <vt:lpstr>What data was collected?</vt:lpstr>
      <vt:lpstr>What data was collected?</vt:lpstr>
      <vt:lpstr>How was data collected?</vt:lpstr>
      <vt:lpstr>PowerPoint Presentation</vt:lpstr>
      <vt:lpstr>Initial data review</vt:lpstr>
      <vt:lpstr>PowerPoint Presentation</vt:lpstr>
      <vt:lpstr>Victoria Hospital Kirkcaldy</vt:lpstr>
      <vt:lpstr>Royal Infirmary of Edinburgh</vt:lpstr>
      <vt:lpstr>Western General Hospital</vt:lpstr>
      <vt:lpstr>St John’s Hospital</vt:lpstr>
      <vt:lpstr>Borders General Hospital</vt:lpstr>
      <vt:lpstr>Forth Valley Hospital</vt:lpstr>
      <vt:lpstr>Queen Elizabeth University Hospital</vt:lpstr>
      <vt:lpstr>Glasgow Royal Infirmary</vt:lpstr>
      <vt:lpstr>Inverclyde Royal Hospital</vt:lpstr>
      <vt:lpstr>Royal Alexandra Hospital</vt:lpstr>
      <vt:lpstr>University Hospital Monklands</vt:lpstr>
      <vt:lpstr>University Hospital Wishaw</vt:lpstr>
      <vt:lpstr>Hairmyres</vt:lpstr>
      <vt:lpstr>University Hospital Crosshouse</vt:lpstr>
      <vt:lpstr>Ayr Hospital</vt:lpstr>
      <vt:lpstr>Dumfries and Galloway</vt:lpstr>
      <vt:lpstr>Ninewell’s Hospital</vt:lpstr>
      <vt:lpstr>Perth Royal Infirmary</vt:lpstr>
      <vt:lpstr>Western Isles Hospital</vt:lpstr>
      <vt:lpstr>Aberdeen Royal Infirmary</vt:lpstr>
      <vt:lpstr>Dr Gray’s Hospital</vt:lpstr>
      <vt:lpstr>Raigmore Hospital</vt:lpstr>
      <vt:lpstr>Wick Hospital</vt:lpstr>
      <vt:lpstr>Belford Hospital, Fort William</vt:lpstr>
      <vt:lpstr>Lorn and Islands Hospital</vt:lpstr>
      <vt:lpstr>Gilbert Bain Hospital</vt:lpstr>
      <vt:lpstr>Scottish Care of Older People (SCoOP) audit Summary and Update </vt:lpstr>
      <vt:lpstr>SCoOP Structure</vt:lpstr>
      <vt:lpstr>BGS Scotland Council Representatives </vt:lpstr>
      <vt:lpstr>New members</vt:lpstr>
      <vt:lpstr>Progress Report (2019)</vt:lpstr>
      <vt:lpstr>With grateful thanks to those supporting data collection</vt:lpstr>
    </vt:vector>
  </TitlesOfParts>
  <Company>NHSG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w7x64woff</dc:creator>
  <cp:lastModifiedBy>Myint, Phyo</cp:lastModifiedBy>
  <cp:revision>24</cp:revision>
  <dcterms:created xsi:type="dcterms:W3CDTF">2019-11-18T15:30:31Z</dcterms:created>
  <dcterms:modified xsi:type="dcterms:W3CDTF">2019-11-22T13:49:37Z</dcterms:modified>
</cp:coreProperties>
</file>