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2" r:id="rId3"/>
    <p:sldId id="310" r:id="rId4"/>
    <p:sldId id="319" r:id="rId5"/>
    <p:sldId id="303" r:id="rId6"/>
    <p:sldId id="305" r:id="rId7"/>
    <p:sldId id="308" r:id="rId8"/>
    <p:sldId id="276" r:id="rId9"/>
    <p:sldId id="307" r:id="rId10"/>
    <p:sldId id="278" r:id="rId11"/>
    <p:sldId id="279" r:id="rId12"/>
    <p:sldId id="283" r:id="rId13"/>
    <p:sldId id="284" r:id="rId14"/>
    <p:sldId id="285" r:id="rId15"/>
    <p:sldId id="287" r:id="rId16"/>
    <p:sldId id="312" r:id="rId17"/>
    <p:sldId id="314" r:id="rId18"/>
    <p:sldId id="316" r:id="rId19"/>
    <p:sldId id="317" r:id="rId20"/>
    <p:sldId id="318" r:id="rId21"/>
    <p:sldId id="32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20"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5BC9F-4B20-419F-852B-22EE6CC9BAE0}"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471A18ED-E01E-4BB2-A241-7747390084F8}">
      <dgm:prSet phldrT="[Text]" custT="1"/>
      <dgm:spPr/>
      <dgm:t>
        <a:bodyPr/>
        <a:lstStyle/>
        <a:p>
          <a:r>
            <a:rPr lang="en-US" sz="2000" dirty="0" smtClean="0"/>
            <a:t>Comprehensive</a:t>
          </a:r>
        </a:p>
        <a:p>
          <a:r>
            <a:rPr lang="en-US" sz="2000" dirty="0" smtClean="0"/>
            <a:t>Geriatric</a:t>
          </a:r>
        </a:p>
        <a:p>
          <a:r>
            <a:rPr lang="en-US" sz="2000" dirty="0" smtClean="0"/>
            <a:t>Assessment</a:t>
          </a:r>
          <a:endParaRPr lang="en-US" sz="2000" dirty="0"/>
        </a:p>
      </dgm:t>
    </dgm:pt>
    <dgm:pt modelId="{1D1FDD6F-09C6-43E9-9C64-518BBD05204F}" type="parTrans" cxnId="{4856487A-3A48-43CA-AB40-9352EEE4E9F7}">
      <dgm:prSet/>
      <dgm:spPr/>
      <dgm:t>
        <a:bodyPr/>
        <a:lstStyle/>
        <a:p>
          <a:endParaRPr lang="en-US"/>
        </a:p>
      </dgm:t>
    </dgm:pt>
    <dgm:pt modelId="{5C067D4E-91A2-46C7-A26C-89587154FF9B}" type="sibTrans" cxnId="{4856487A-3A48-43CA-AB40-9352EEE4E9F7}">
      <dgm:prSet/>
      <dgm:spPr/>
      <dgm:t>
        <a:bodyPr/>
        <a:lstStyle/>
        <a:p>
          <a:endParaRPr lang="en-US"/>
        </a:p>
      </dgm:t>
    </dgm:pt>
    <dgm:pt modelId="{2D9F643C-658B-4EC3-B66B-A7ED77978172}">
      <dgm:prSet phldrT="[Text]" custT="1"/>
      <dgm:spPr>
        <a:solidFill>
          <a:schemeClr val="tx2">
            <a:lumMod val="40000"/>
            <a:lumOff val="60000"/>
          </a:schemeClr>
        </a:solidFill>
      </dgm:spPr>
      <dgm:t>
        <a:bodyPr/>
        <a:lstStyle/>
        <a:p>
          <a:r>
            <a:rPr lang="en-US" sz="2000" dirty="0" smtClean="0"/>
            <a:t>Social Support &amp; Mental Status</a:t>
          </a:r>
          <a:endParaRPr lang="en-US" sz="2000" dirty="0"/>
        </a:p>
      </dgm:t>
    </dgm:pt>
    <dgm:pt modelId="{6B386541-5775-4820-BF0B-2EB9DFB946A5}" type="parTrans" cxnId="{D9299480-7B2C-4F74-9354-B1223DB5A7CE}">
      <dgm:prSet/>
      <dgm:spPr/>
      <dgm:t>
        <a:bodyPr/>
        <a:lstStyle/>
        <a:p>
          <a:endParaRPr lang="en-US"/>
        </a:p>
      </dgm:t>
    </dgm:pt>
    <dgm:pt modelId="{B812C844-2F4D-4492-9E2D-41CE128A84F7}" type="sibTrans" cxnId="{D9299480-7B2C-4F74-9354-B1223DB5A7CE}">
      <dgm:prSet/>
      <dgm:spPr/>
      <dgm:t>
        <a:bodyPr/>
        <a:lstStyle/>
        <a:p>
          <a:endParaRPr lang="en-US"/>
        </a:p>
      </dgm:t>
    </dgm:pt>
    <dgm:pt modelId="{AD75A66E-2D3F-4127-A6D6-4C4FB0F1754B}">
      <dgm:prSet phldrT="[Text]" custT="1"/>
      <dgm:spPr>
        <a:solidFill>
          <a:schemeClr val="tx2">
            <a:lumMod val="40000"/>
            <a:lumOff val="60000"/>
          </a:schemeClr>
        </a:solidFill>
      </dgm:spPr>
      <dgm:t>
        <a:bodyPr/>
        <a:lstStyle/>
        <a:p>
          <a:r>
            <a:rPr lang="en-US" sz="2000" dirty="0" smtClean="0"/>
            <a:t>Polypharmacy</a:t>
          </a:r>
          <a:endParaRPr lang="en-US" sz="900" dirty="0"/>
        </a:p>
      </dgm:t>
    </dgm:pt>
    <dgm:pt modelId="{F2972E72-4A5C-49F6-9A27-13B020409CD6}" type="parTrans" cxnId="{3947D412-1272-4827-B076-104A3029A30B}">
      <dgm:prSet/>
      <dgm:spPr/>
      <dgm:t>
        <a:bodyPr/>
        <a:lstStyle/>
        <a:p>
          <a:endParaRPr lang="en-US"/>
        </a:p>
      </dgm:t>
    </dgm:pt>
    <dgm:pt modelId="{AC73DB21-F9F6-4F8D-83AB-20018404E8C8}" type="sibTrans" cxnId="{3947D412-1272-4827-B076-104A3029A30B}">
      <dgm:prSet/>
      <dgm:spPr/>
      <dgm:t>
        <a:bodyPr/>
        <a:lstStyle/>
        <a:p>
          <a:endParaRPr lang="en-US"/>
        </a:p>
      </dgm:t>
    </dgm:pt>
    <dgm:pt modelId="{CB48E162-BAB7-4715-ACB1-D6C01E5C2826}">
      <dgm:prSet phldrT="[Text]" custT="1"/>
      <dgm:spPr>
        <a:solidFill>
          <a:schemeClr val="tx2">
            <a:lumMod val="40000"/>
            <a:lumOff val="60000"/>
          </a:schemeClr>
        </a:solidFill>
      </dgm:spPr>
      <dgm:t>
        <a:bodyPr/>
        <a:lstStyle/>
        <a:p>
          <a:r>
            <a:rPr lang="en-US" sz="2000" dirty="0" smtClean="0"/>
            <a:t>Nutrition</a:t>
          </a:r>
          <a:endParaRPr lang="en-US" sz="2000" dirty="0"/>
        </a:p>
      </dgm:t>
    </dgm:pt>
    <dgm:pt modelId="{D25AA53B-ABDA-4BD9-B7EA-8DF5B88C3C47}" type="parTrans" cxnId="{7C144455-9FA8-40AD-8178-7F9C993E3C66}">
      <dgm:prSet/>
      <dgm:spPr/>
      <dgm:t>
        <a:bodyPr/>
        <a:lstStyle/>
        <a:p>
          <a:endParaRPr lang="en-US"/>
        </a:p>
      </dgm:t>
    </dgm:pt>
    <dgm:pt modelId="{576DE13F-0E80-46AD-9966-1408DD933AD1}" type="sibTrans" cxnId="{7C144455-9FA8-40AD-8178-7F9C993E3C66}">
      <dgm:prSet/>
      <dgm:spPr/>
      <dgm:t>
        <a:bodyPr/>
        <a:lstStyle/>
        <a:p>
          <a:endParaRPr lang="en-US"/>
        </a:p>
      </dgm:t>
    </dgm:pt>
    <dgm:pt modelId="{DCA1CF2A-2F88-40AC-A751-8051740064A5}">
      <dgm:prSet phldrT="[Text]" custT="1"/>
      <dgm:spPr>
        <a:solidFill>
          <a:schemeClr val="tx2">
            <a:lumMod val="40000"/>
            <a:lumOff val="60000"/>
          </a:schemeClr>
        </a:solidFill>
      </dgm:spPr>
      <dgm:t>
        <a:bodyPr/>
        <a:lstStyle/>
        <a:p>
          <a:r>
            <a:rPr lang="en-US" sz="1800" dirty="0" smtClean="0"/>
            <a:t>Functional Status</a:t>
          </a:r>
          <a:endParaRPr lang="en-US" sz="1800" dirty="0"/>
        </a:p>
      </dgm:t>
    </dgm:pt>
    <dgm:pt modelId="{104B9AB8-C647-442E-BD6F-8FEEE58ED68F}" type="parTrans" cxnId="{DCF3C67E-80D4-4153-A59F-F3A29FF8EFFC}">
      <dgm:prSet/>
      <dgm:spPr/>
      <dgm:t>
        <a:bodyPr/>
        <a:lstStyle/>
        <a:p>
          <a:endParaRPr lang="en-US"/>
        </a:p>
      </dgm:t>
    </dgm:pt>
    <dgm:pt modelId="{1AA74F31-5E23-4B00-8660-D0292917CA74}" type="sibTrans" cxnId="{DCF3C67E-80D4-4153-A59F-F3A29FF8EFFC}">
      <dgm:prSet/>
      <dgm:spPr/>
      <dgm:t>
        <a:bodyPr/>
        <a:lstStyle/>
        <a:p>
          <a:endParaRPr lang="en-US"/>
        </a:p>
      </dgm:t>
    </dgm:pt>
    <dgm:pt modelId="{6C2BCD07-363A-4E4D-980B-5716A6E913EC}">
      <dgm:prSet phldrT="[Text]" custT="1"/>
      <dgm:spPr>
        <a:solidFill>
          <a:schemeClr val="tx2">
            <a:lumMod val="40000"/>
            <a:lumOff val="60000"/>
          </a:schemeClr>
        </a:solidFill>
      </dgm:spPr>
      <dgm:t>
        <a:bodyPr/>
        <a:lstStyle/>
        <a:p>
          <a:r>
            <a:rPr lang="en-US" sz="2000" dirty="0" smtClean="0"/>
            <a:t>Co-morbidity</a:t>
          </a:r>
          <a:endParaRPr lang="en-US" sz="2000" dirty="0"/>
        </a:p>
      </dgm:t>
    </dgm:pt>
    <dgm:pt modelId="{874639A6-6620-4791-8939-8A3D1F9E7F97}" type="parTrans" cxnId="{D0AB5E08-EE98-42A1-94A3-3DEDD17DC247}">
      <dgm:prSet/>
      <dgm:spPr/>
      <dgm:t>
        <a:bodyPr/>
        <a:lstStyle/>
        <a:p>
          <a:endParaRPr lang="en-US"/>
        </a:p>
      </dgm:t>
    </dgm:pt>
    <dgm:pt modelId="{6CDD717E-6F70-4E46-AD39-8A00576A4589}" type="sibTrans" cxnId="{D0AB5E08-EE98-42A1-94A3-3DEDD17DC247}">
      <dgm:prSet/>
      <dgm:spPr/>
      <dgm:t>
        <a:bodyPr/>
        <a:lstStyle/>
        <a:p>
          <a:endParaRPr lang="en-US"/>
        </a:p>
      </dgm:t>
    </dgm:pt>
    <dgm:pt modelId="{0A7AB19C-E1E0-4AA4-B65B-715B8DC410E0}">
      <dgm:prSet phldrT="[Text]" custT="1"/>
      <dgm:spPr>
        <a:solidFill>
          <a:schemeClr val="tx2">
            <a:lumMod val="40000"/>
            <a:lumOff val="60000"/>
          </a:schemeClr>
        </a:solidFill>
      </dgm:spPr>
      <dgm:t>
        <a:bodyPr/>
        <a:lstStyle/>
        <a:p>
          <a:r>
            <a:rPr lang="en-US" sz="2000" dirty="0" smtClean="0"/>
            <a:t>Cognition</a:t>
          </a:r>
          <a:endParaRPr lang="en-US" sz="2000" dirty="0"/>
        </a:p>
      </dgm:t>
    </dgm:pt>
    <dgm:pt modelId="{BD040211-61F2-4E8F-896C-1BE2323A786B}" type="parTrans" cxnId="{0B66ACB6-DD14-4D0F-B5A5-93D8A0F97471}">
      <dgm:prSet/>
      <dgm:spPr/>
      <dgm:t>
        <a:bodyPr/>
        <a:lstStyle/>
        <a:p>
          <a:endParaRPr lang="en-US"/>
        </a:p>
      </dgm:t>
    </dgm:pt>
    <dgm:pt modelId="{2D9CD4AE-7306-4F05-84A8-A2CE42DE5529}" type="sibTrans" cxnId="{0B66ACB6-DD14-4D0F-B5A5-93D8A0F97471}">
      <dgm:prSet/>
      <dgm:spPr/>
      <dgm:t>
        <a:bodyPr/>
        <a:lstStyle/>
        <a:p>
          <a:endParaRPr lang="en-US"/>
        </a:p>
      </dgm:t>
    </dgm:pt>
    <dgm:pt modelId="{6CAB4CED-D65B-4414-8CEB-8DD99FF26B7B}" type="pres">
      <dgm:prSet presAssocID="{9095BC9F-4B20-419F-852B-22EE6CC9BAE0}" presName="Name0" presStyleCnt="0">
        <dgm:presLayoutVars>
          <dgm:chMax val="1"/>
          <dgm:chPref val="1"/>
          <dgm:dir/>
          <dgm:animOne val="branch"/>
          <dgm:animLvl val="lvl"/>
        </dgm:presLayoutVars>
      </dgm:prSet>
      <dgm:spPr/>
      <dgm:t>
        <a:bodyPr/>
        <a:lstStyle/>
        <a:p>
          <a:endParaRPr lang="en-US"/>
        </a:p>
      </dgm:t>
    </dgm:pt>
    <dgm:pt modelId="{DDFD2E47-C436-4E56-8C96-79C4F09B31FD}" type="pres">
      <dgm:prSet presAssocID="{471A18ED-E01E-4BB2-A241-7747390084F8}" presName="singleCycle" presStyleCnt="0"/>
      <dgm:spPr/>
    </dgm:pt>
    <dgm:pt modelId="{EAB668E7-2B1F-4A2E-976A-49378A9CB5A1}" type="pres">
      <dgm:prSet presAssocID="{471A18ED-E01E-4BB2-A241-7747390084F8}" presName="singleCenter" presStyleLbl="node1" presStyleIdx="0" presStyleCnt="7" custScaleX="157442" custScaleY="146547">
        <dgm:presLayoutVars>
          <dgm:chMax val="7"/>
          <dgm:chPref val="7"/>
        </dgm:presLayoutVars>
      </dgm:prSet>
      <dgm:spPr/>
      <dgm:t>
        <a:bodyPr/>
        <a:lstStyle/>
        <a:p>
          <a:endParaRPr lang="en-US"/>
        </a:p>
      </dgm:t>
    </dgm:pt>
    <dgm:pt modelId="{17F2D626-011F-4CD6-A49C-1769F3C06B33}" type="pres">
      <dgm:prSet presAssocID="{6B386541-5775-4820-BF0B-2EB9DFB946A5}" presName="Name56" presStyleLbl="parChTrans1D2" presStyleIdx="0" presStyleCnt="6"/>
      <dgm:spPr/>
      <dgm:t>
        <a:bodyPr/>
        <a:lstStyle/>
        <a:p>
          <a:endParaRPr lang="en-US"/>
        </a:p>
      </dgm:t>
    </dgm:pt>
    <dgm:pt modelId="{7471463D-1324-45E8-B536-9A16E49468F8}" type="pres">
      <dgm:prSet presAssocID="{2D9F643C-658B-4EC3-B66B-A7ED77978172}" presName="text0" presStyleLbl="node1" presStyleIdx="1" presStyleCnt="7" custScaleX="254967" custRadScaleRad="99455" custRadScaleInc="4328">
        <dgm:presLayoutVars>
          <dgm:bulletEnabled val="1"/>
        </dgm:presLayoutVars>
      </dgm:prSet>
      <dgm:spPr/>
      <dgm:t>
        <a:bodyPr/>
        <a:lstStyle/>
        <a:p>
          <a:endParaRPr lang="en-US"/>
        </a:p>
      </dgm:t>
    </dgm:pt>
    <dgm:pt modelId="{FFDEDBE2-3920-47E0-9706-FF9233A71629}" type="pres">
      <dgm:prSet presAssocID="{F2972E72-4A5C-49F6-9A27-13B020409CD6}" presName="Name56" presStyleLbl="parChTrans1D2" presStyleIdx="1" presStyleCnt="6"/>
      <dgm:spPr/>
      <dgm:t>
        <a:bodyPr/>
        <a:lstStyle/>
        <a:p>
          <a:endParaRPr lang="en-US"/>
        </a:p>
      </dgm:t>
    </dgm:pt>
    <dgm:pt modelId="{3B223EAC-7DDD-48DA-B161-5A36C0B94E3D}" type="pres">
      <dgm:prSet presAssocID="{AD75A66E-2D3F-4127-A6D6-4C4FB0F1754B}" presName="text0" presStyleLbl="node1" presStyleIdx="2" presStyleCnt="7" custScaleX="202723" custRadScaleRad="149332" custRadScaleInc="29115">
        <dgm:presLayoutVars>
          <dgm:bulletEnabled val="1"/>
        </dgm:presLayoutVars>
      </dgm:prSet>
      <dgm:spPr/>
      <dgm:t>
        <a:bodyPr/>
        <a:lstStyle/>
        <a:p>
          <a:endParaRPr lang="en-US"/>
        </a:p>
      </dgm:t>
    </dgm:pt>
    <dgm:pt modelId="{F22E75B5-DB88-4C4A-BABB-90B013EF8249}" type="pres">
      <dgm:prSet presAssocID="{D25AA53B-ABDA-4BD9-B7EA-8DF5B88C3C47}" presName="Name56" presStyleLbl="parChTrans1D2" presStyleIdx="2" presStyleCnt="6"/>
      <dgm:spPr/>
      <dgm:t>
        <a:bodyPr/>
        <a:lstStyle/>
        <a:p>
          <a:endParaRPr lang="en-US"/>
        </a:p>
      </dgm:t>
    </dgm:pt>
    <dgm:pt modelId="{08BD8B06-A7B8-442A-9987-2C7CC9EDC6FB}" type="pres">
      <dgm:prSet presAssocID="{CB48E162-BAB7-4715-ACB1-D6C01E5C2826}" presName="text0" presStyleLbl="node1" presStyleIdx="3" presStyleCnt="7" custScaleX="183889" custScaleY="93936" custRadScaleRad="144544" custRadScaleInc="-10480">
        <dgm:presLayoutVars>
          <dgm:bulletEnabled val="1"/>
        </dgm:presLayoutVars>
      </dgm:prSet>
      <dgm:spPr/>
      <dgm:t>
        <a:bodyPr/>
        <a:lstStyle/>
        <a:p>
          <a:endParaRPr lang="en-US"/>
        </a:p>
      </dgm:t>
    </dgm:pt>
    <dgm:pt modelId="{118D4B09-7826-4BE9-9924-22A06B8C09E4}" type="pres">
      <dgm:prSet presAssocID="{104B9AB8-C647-442E-BD6F-8FEEE58ED68F}" presName="Name56" presStyleLbl="parChTrans1D2" presStyleIdx="3" presStyleCnt="6"/>
      <dgm:spPr/>
      <dgm:t>
        <a:bodyPr/>
        <a:lstStyle/>
        <a:p>
          <a:endParaRPr lang="en-US"/>
        </a:p>
      </dgm:t>
    </dgm:pt>
    <dgm:pt modelId="{F83E9123-341D-454A-9958-C24B8ADED70C}" type="pres">
      <dgm:prSet presAssocID="{DCA1CF2A-2F88-40AC-A751-8051740064A5}" presName="text0" presStyleLbl="node1" presStyleIdx="4" presStyleCnt="7" custScaleX="152879" custScaleY="141951" custRadScaleRad="102136" custRadScaleInc="-3759">
        <dgm:presLayoutVars>
          <dgm:bulletEnabled val="1"/>
        </dgm:presLayoutVars>
      </dgm:prSet>
      <dgm:spPr/>
      <dgm:t>
        <a:bodyPr/>
        <a:lstStyle/>
        <a:p>
          <a:endParaRPr lang="en-US"/>
        </a:p>
      </dgm:t>
    </dgm:pt>
    <dgm:pt modelId="{71651F01-37AD-45ED-B8F2-5F01EFF32FE6}" type="pres">
      <dgm:prSet presAssocID="{874639A6-6620-4791-8939-8A3D1F9E7F97}" presName="Name56" presStyleLbl="parChTrans1D2" presStyleIdx="4" presStyleCnt="6"/>
      <dgm:spPr/>
      <dgm:t>
        <a:bodyPr/>
        <a:lstStyle/>
        <a:p>
          <a:endParaRPr lang="en-US"/>
        </a:p>
      </dgm:t>
    </dgm:pt>
    <dgm:pt modelId="{3C5D529A-30E7-46B1-A3DB-D347F0C1B2A5}" type="pres">
      <dgm:prSet presAssocID="{6C2BCD07-363A-4E4D-980B-5716A6E913EC}" presName="text0" presStyleLbl="node1" presStyleIdx="5" presStyleCnt="7" custScaleX="189505" custScaleY="81330" custRadScaleRad="146083" custRadScaleInc="30142">
        <dgm:presLayoutVars>
          <dgm:bulletEnabled val="1"/>
        </dgm:presLayoutVars>
      </dgm:prSet>
      <dgm:spPr/>
      <dgm:t>
        <a:bodyPr/>
        <a:lstStyle/>
        <a:p>
          <a:endParaRPr lang="en-US"/>
        </a:p>
      </dgm:t>
    </dgm:pt>
    <dgm:pt modelId="{D77773AE-7A9E-4F2A-BC4F-AF22014100B1}" type="pres">
      <dgm:prSet presAssocID="{BD040211-61F2-4E8F-896C-1BE2323A786B}" presName="Name56" presStyleLbl="parChTrans1D2" presStyleIdx="5" presStyleCnt="6"/>
      <dgm:spPr/>
      <dgm:t>
        <a:bodyPr/>
        <a:lstStyle/>
        <a:p>
          <a:endParaRPr lang="en-US"/>
        </a:p>
      </dgm:t>
    </dgm:pt>
    <dgm:pt modelId="{0DE7940E-8DF4-4AB9-A6EB-0AA153C8C446}" type="pres">
      <dgm:prSet presAssocID="{0A7AB19C-E1E0-4AA4-B65B-715B8DC410E0}" presName="text0" presStyleLbl="node1" presStyleIdx="6" presStyleCnt="7" custScaleX="188154" custRadScaleRad="144516" custRadScaleInc="4416">
        <dgm:presLayoutVars>
          <dgm:bulletEnabled val="1"/>
        </dgm:presLayoutVars>
      </dgm:prSet>
      <dgm:spPr>
        <a:prstGeom prst="roundRect">
          <a:avLst/>
        </a:prstGeom>
      </dgm:spPr>
      <dgm:t>
        <a:bodyPr/>
        <a:lstStyle/>
        <a:p>
          <a:endParaRPr lang="en-US"/>
        </a:p>
      </dgm:t>
    </dgm:pt>
  </dgm:ptLst>
  <dgm:cxnLst>
    <dgm:cxn modelId="{8340B6FD-19C6-4C6B-B93D-42D0C36D038B}" type="presOf" srcId="{6B386541-5775-4820-BF0B-2EB9DFB946A5}" destId="{17F2D626-011F-4CD6-A49C-1769F3C06B33}" srcOrd="0" destOrd="0" presId="urn:microsoft.com/office/officeart/2008/layout/RadialCluster"/>
    <dgm:cxn modelId="{D0AB5E08-EE98-42A1-94A3-3DEDD17DC247}" srcId="{471A18ED-E01E-4BB2-A241-7747390084F8}" destId="{6C2BCD07-363A-4E4D-980B-5716A6E913EC}" srcOrd="4" destOrd="0" parTransId="{874639A6-6620-4791-8939-8A3D1F9E7F97}" sibTransId="{6CDD717E-6F70-4E46-AD39-8A00576A4589}"/>
    <dgm:cxn modelId="{675DBD65-69A0-4955-AE10-1AA9FA90260C}" type="presOf" srcId="{CB48E162-BAB7-4715-ACB1-D6C01E5C2826}" destId="{08BD8B06-A7B8-442A-9987-2C7CC9EDC6FB}" srcOrd="0" destOrd="0" presId="urn:microsoft.com/office/officeart/2008/layout/RadialCluster"/>
    <dgm:cxn modelId="{4856487A-3A48-43CA-AB40-9352EEE4E9F7}" srcId="{9095BC9F-4B20-419F-852B-22EE6CC9BAE0}" destId="{471A18ED-E01E-4BB2-A241-7747390084F8}" srcOrd="0" destOrd="0" parTransId="{1D1FDD6F-09C6-43E9-9C64-518BBD05204F}" sibTransId="{5C067D4E-91A2-46C7-A26C-89587154FF9B}"/>
    <dgm:cxn modelId="{AB877B5B-1DFB-4462-9EB5-66783BEDCACD}" type="presOf" srcId="{AD75A66E-2D3F-4127-A6D6-4C4FB0F1754B}" destId="{3B223EAC-7DDD-48DA-B161-5A36C0B94E3D}" srcOrd="0" destOrd="0" presId="urn:microsoft.com/office/officeart/2008/layout/RadialCluster"/>
    <dgm:cxn modelId="{918ABB84-2583-4269-9933-6FC953988646}" type="presOf" srcId="{6C2BCD07-363A-4E4D-980B-5716A6E913EC}" destId="{3C5D529A-30E7-46B1-A3DB-D347F0C1B2A5}" srcOrd="0" destOrd="0" presId="urn:microsoft.com/office/officeart/2008/layout/RadialCluster"/>
    <dgm:cxn modelId="{0890FCDA-F0A0-4D2A-99A2-A47E5116A2D1}" type="presOf" srcId="{2D9F643C-658B-4EC3-B66B-A7ED77978172}" destId="{7471463D-1324-45E8-B536-9A16E49468F8}" srcOrd="0" destOrd="0" presId="urn:microsoft.com/office/officeart/2008/layout/RadialCluster"/>
    <dgm:cxn modelId="{6A0D91C4-953F-4369-8DFE-D4D98978A713}" type="presOf" srcId="{F2972E72-4A5C-49F6-9A27-13B020409CD6}" destId="{FFDEDBE2-3920-47E0-9706-FF9233A71629}" srcOrd="0" destOrd="0" presId="urn:microsoft.com/office/officeart/2008/layout/RadialCluster"/>
    <dgm:cxn modelId="{3D63F046-A719-470A-AB96-6BBE24A64949}" type="presOf" srcId="{0A7AB19C-E1E0-4AA4-B65B-715B8DC410E0}" destId="{0DE7940E-8DF4-4AB9-A6EB-0AA153C8C446}" srcOrd="0" destOrd="0" presId="urn:microsoft.com/office/officeart/2008/layout/RadialCluster"/>
    <dgm:cxn modelId="{158C9A12-22F0-43AA-8539-3B3FF3DAFB10}" type="presOf" srcId="{BD040211-61F2-4E8F-896C-1BE2323A786B}" destId="{D77773AE-7A9E-4F2A-BC4F-AF22014100B1}" srcOrd="0" destOrd="0" presId="urn:microsoft.com/office/officeart/2008/layout/RadialCluster"/>
    <dgm:cxn modelId="{3C475903-A757-4B47-9CF9-19B068420C65}" type="presOf" srcId="{471A18ED-E01E-4BB2-A241-7747390084F8}" destId="{EAB668E7-2B1F-4A2E-976A-49378A9CB5A1}" srcOrd="0" destOrd="0" presId="urn:microsoft.com/office/officeart/2008/layout/RadialCluster"/>
    <dgm:cxn modelId="{DCF3C67E-80D4-4153-A59F-F3A29FF8EFFC}" srcId="{471A18ED-E01E-4BB2-A241-7747390084F8}" destId="{DCA1CF2A-2F88-40AC-A751-8051740064A5}" srcOrd="3" destOrd="0" parTransId="{104B9AB8-C647-442E-BD6F-8FEEE58ED68F}" sibTransId="{1AA74F31-5E23-4B00-8660-D0292917CA74}"/>
    <dgm:cxn modelId="{BE53190A-DF6F-4376-9B25-F3AF83C2343E}" type="presOf" srcId="{9095BC9F-4B20-419F-852B-22EE6CC9BAE0}" destId="{6CAB4CED-D65B-4414-8CEB-8DD99FF26B7B}" srcOrd="0" destOrd="0" presId="urn:microsoft.com/office/officeart/2008/layout/RadialCluster"/>
    <dgm:cxn modelId="{D9299480-7B2C-4F74-9354-B1223DB5A7CE}" srcId="{471A18ED-E01E-4BB2-A241-7747390084F8}" destId="{2D9F643C-658B-4EC3-B66B-A7ED77978172}" srcOrd="0" destOrd="0" parTransId="{6B386541-5775-4820-BF0B-2EB9DFB946A5}" sibTransId="{B812C844-2F4D-4492-9E2D-41CE128A84F7}"/>
    <dgm:cxn modelId="{3947D412-1272-4827-B076-104A3029A30B}" srcId="{471A18ED-E01E-4BB2-A241-7747390084F8}" destId="{AD75A66E-2D3F-4127-A6D6-4C4FB0F1754B}" srcOrd="1" destOrd="0" parTransId="{F2972E72-4A5C-49F6-9A27-13B020409CD6}" sibTransId="{AC73DB21-F9F6-4F8D-83AB-20018404E8C8}"/>
    <dgm:cxn modelId="{7C144455-9FA8-40AD-8178-7F9C993E3C66}" srcId="{471A18ED-E01E-4BB2-A241-7747390084F8}" destId="{CB48E162-BAB7-4715-ACB1-D6C01E5C2826}" srcOrd="2" destOrd="0" parTransId="{D25AA53B-ABDA-4BD9-B7EA-8DF5B88C3C47}" sibTransId="{576DE13F-0E80-46AD-9966-1408DD933AD1}"/>
    <dgm:cxn modelId="{BF820768-3DEC-4F2C-9CF3-786657F2833C}" type="presOf" srcId="{DCA1CF2A-2F88-40AC-A751-8051740064A5}" destId="{F83E9123-341D-454A-9958-C24B8ADED70C}" srcOrd="0" destOrd="0" presId="urn:microsoft.com/office/officeart/2008/layout/RadialCluster"/>
    <dgm:cxn modelId="{BF7198CD-17D2-460E-8426-64F747FA1B39}" type="presOf" srcId="{874639A6-6620-4791-8939-8A3D1F9E7F97}" destId="{71651F01-37AD-45ED-B8F2-5F01EFF32FE6}" srcOrd="0" destOrd="0" presId="urn:microsoft.com/office/officeart/2008/layout/RadialCluster"/>
    <dgm:cxn modelId="{0B66ACB6-DD14-4D0F-B5A5-93D8A0F97471}" srcId="{471A18ED-E01E-4BB2-A241-7747390084F8}" destId="{0A7AB19C-E1E0-4AA4-B65B-715B8DC410E0}" srcOrd="5" destOrd="0" parTransId="{BD040211-61F2-4E8F-896C-1BE2323A786B}" sibTransId="{2D9CD4AE-7306-4F05-84A8-A2CE42DE5529}"/>
    <dgm:cxn modelId="{64E4E77B-360E-4195-935A-6978797B1CCC}" type="presOf" srcId="{D25AA53B-ABDA-4BD9-B7EA-8DF5B88C3C47}" destId="{F22E75B5-DB88-4C4A-BABB-90B013EF8249}" srcOrd="0" destOrd="0" presId="urn:microsoft.com/office/officeart/2008/layout/RadialCluster"/>
    <dgm:cxn modelId="{C5094602-8867-483D-AE08-ABD007B34145}" type="presOf" srcId="{104B9AB8-C647-442E-BD6F-8FEEE58ED68F}" destId="{118D4B09-7826-4BE9-9924-22A06B8C09E4}" srcOrd="0" destOrd="0" presId="urn:microsoft.com/office/officeart/2008/layout/RadialCluster"/>
    <dgm:cxn modelId="{05FBC39C-8148-4E01-8B02-277925050DA6}" type="presParOf" srcId="{6CAB4CED-D65B-4414-8CEB-8DD99FF26B7B}" destId="{DDFD2E47-C436-4E56-8C96-79C4F09B31FD}" srcOrd="0" destOrd="0" presId="urn:microsoft.com/office/officeart/2008/layout/RadialCluster"/>
    <dgm:cxn modelId="{C47B4078-55D3-48A4-BFB9-960CCD365B74}" type="presParOf" srcId="{DDFD2E47-C436-4E56-8C96-79C4F09B31FD}" destId="{EAB668E7-2B1F-4A2E-976A-49378A9CB5A1}" srcOrd="0" destOrd="0" presId="urn:microsoft.com/office/officeart/2008/layout/RadialCluster"/>
    <dgm:cxn modelId="{0C139D7F-FA2C-4FD0-8F17-DDB800366BBE}" type="presParOf" srcId="{DDFD2E47-C436-4E56-8C96-79C4F09B31FD}" destId="{17F2D626-011F-4CD6-A49C-1769F3C06B33}" srcOrd="1" destOrd="0" presId="urn:microsoft.com/office/officeart/2008/layout/RadialCluster"/>
    <dgm:cxn modelId="{4A6BCEFD-81BF-4F7C-8C70-410E5FF5DA93}" type="presParOf" srcId="{DDFD2E47-C436-4E56-8C96-79C4F09B31FD}" destId="{7471463D-1324-45E8-B536-9A16E49468F8}" srcOrd="2" destOrd="0" presId="urn:microsoft.com/office/officeart/2008/layout/RadialCluster"/>
    <dgm:cxn modelId="{5436CABF-AFC1-4EF4-AB2B-DD410D504C30}" type="presParOf" srcId="{DDFD2E47-C436-4E56-8C96-79C4F09B31FD}" destId="{FFDEDBE2-3920-47E0-9706-FF9233A71629}" srcOrd="3" destOrd="0" presId="urn:microsoft.com/office/officeart/2008/layout/RadialCluster"/>
    <dgm:cxn modelId="{E22D8308-991E-4B55-A851-47D5F39061AC}" type="presParOf" srcId="{DDFD2E47-C436-4E56-8C96-79C4F09B31FD}" destId="{3B223EAC-7DDD-48DA-B161-5A36C0B94E3D}" srcOrd="4" destOrd="0" presId="urn:microsoft.com/office/officeart/2008/layout/RadialCluster"/>
    <dgm:cxn modelId="{F4DFD598-E923-4C42-B8C7-C48D804CC846}" type="presParOf" srcId="{DDFD2E47-C436-4E56-8C96-79C4F09B31FD}" destId="{F22E75B5-DB88-4C4A-BABB-90B013EF8249}" srcOrd="5" destOrd="0" presId="urn:microsoft.com/office/officeart/2008/layout/RadialCluster"/>
    <dgm:cxn modelId="{6F59D924-05EF-460E-B4BC-373D053F7ABC}" type="presParOf" srcId="{DDFD2E47-C436-4E56-8C96-79C4F09B31FD}" destId="{08BD8B06-A7B8-442A-9987-2C7CC9EDC6FB}" srcOrd="6" destOrd="0" presId="urn:microsoft.com/office/officeart/2008/layout/RadialCluster"/>
    <dgm:cxn modelId="{99A72BD9-F7F7-4E86-94A8-7115B6AC9948}" type="presParOf" srcId="{DDFD2E47-C436-4E56-8C96-79C4F09B31FD}" destId="{118D4B09-7826-4BE9-9924-22A06B8C09E4}" srcOrd="7" destOrd="0" presId="urn:microsoft.com/office/officeart/2008/layout/RadialCluster"/>
    <dgm:cxn modelId="{B6DFDC84-CFA0-4326-A6A4-8AC19D41C2F5}" type="presParOf" srcId="{DDFD2E47-C436-4E56-8C96-79C4F09B31FD}" destId="{F83E9123-341D-454A-9958-C24B8ADED70C}" srcOrd="8" destOrd="0" presId="urn:microsoft.com/office/officeart/2008/layout/RadialCluster"/>
    <dgm:cxn modelId="{322F78A5-947E-4B6A-A0F5-BE4802B70BDA}" type="presParOf" srcId="{DDFD2E47-C436-4E56-8C96-79C4F09B31FD}" destId="{71651F01-37AD-45ED-B8F2-5F01EFF32FE6}" srcOrd="9" destOrd="0" presId="urn:microsoft.com/office/officeart/2008/layout/RadialCluster"/>
    <dgm:cxn modelId="{75D7B7C9-D8AF-4604-AA5F-67475643A2AB}" type="presParOf" srcId="{DDFD2E47-C436-4E56-8C96-79C4F09B31FD}" destId="{3C5D529A-30E7-46B1-A3DB-D347F0C1B2A5}" srcOrd="10" destOrd="0" presId="urn:microsoft.com/office/officeart/2008/layout/RadialCluster"/>
    <dgm:cxn modelId="{293FED69-33AC-4BAD-A59C-A90F11BF2896}" type="presParOf" srcId="{DDFD2E47-C436-4E56-8C96-79C4F09B31FD}" destId="{D77773AE-7A9E-4F2A-BC4F-AF22014100B1}" srcOrd="11" destOrd="0" presId="urn:microsoft.com/office/officeart/2008/layout/RadialCluster"/>
    <dgm:cxn modelId="{BB8AEEF2-6FE7-4373-8790-ECD8B7224EB9}" type="presParOf" srcId="{DDFD2E47-C436-4E56-8C96-79C4F09B31FD}" destId="{0DE7940E-8DF4-4AB9-A6EB-0AA153C8C446}"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668E7-2B1F-4A2E-976A-49378A9CB5A1}">
      <dsp:nvSpPr>
        <dsp:cNvPr id="0" name=""/>
        <dsp:cNvSpPr/>
      </dsp:nvSpPr>
      <dsp:spPr>
        <a:xfrm>
          <a:off x="2061240" y="1052978"/>
          <a:ext cx="1919532" cy="1786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Comprehensive</a:t>
          </a:r>
        </a:p>
        <a:p>
          <a:pPr lvl="0" algn="ctr" defTabSz="889000">
            <a:lnSpc>
              <a:spcPct val="90000"/>
            </a:lnSpc>
            <a:spcBef>
              <a:spcPct val="0"/>
            </a:spcBef>
            <a:spcAft>
              <a:spcPct val="35000"/>
            </a:spcAft>
          </a:pPr>
          <a:r>
            <a:rPr lang="en-US" sz="2000" kern="1200" dirty="0" smtClean="0"/>
            <a:t>Geriatric</a:t>
          </a:r>
        </a:p>
        <a:p>
          <a:pPr lvl="0" algn="ctr" defTabSz="889000">
            <a:lnSpc>
              <a:spcPct val="90000"/>
            </a:lnSpc>
            <a:spcBef>
              <a:spcPct val="0"/>
            </a:spcBef>
            <a:spcAft>
              <a:spcPct val="35000"/>
            </a:spcAft>
          </a:pPr>
          <a:r>
            <a:rPr lang="en-US" sz="2000" kern="1200" dirty="0" smtClean="0"/>
            <a:t>Assessment</a:t>
          </a:r>
          <a:endParaRPr lang="en-US" sz="2000" kern="1200" dirty="0"/>
        </a:p>
      </dsp:txBody>
      <dsp:txXfrm>
        <a:off x="2148460" y="1140198"/>
        <a:ext cx="1745092" cy="1612261"/>
      </dsp:txXfrm>
    </dsp:sp>
    <dsp:sp modelId="{17F2D626-011F-4CD6-A49C-1769F3C06B33}">
      <dsp:nvSpPr>
        <dsp:cNvPr id="0" name=""/>
        <dsp:cNvSpPr/>
      </dsp:nvSpPr>
      <dsp:spPr>
        <a:xfrm rot="16277904">
          <a:off x="2888664" y="896891"/>
          <a:ext cx="312255" cy="0"/>
        </a:xfrm>
        <a:custGeom>
          <a:avLst/>
          <a:gdLst/>
          <a:ahLst/>
          <a:cxnLst/>
          <a:rect l="0" t="0" r="0" b="0"/>
          <a:pathLst>
            <a:path>
              <a:moveTo>
                <a:pt x="0" y="0"/>
              </a:moveTo>
              <a:lnTo>
                <a:pt x="3122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71463D-1324-45E8-B536-9A16E49468F8}">
      <dsp:nvSpPr>
        <dsp:cNvPr id="0" name=""/>
        <dsp:cNvSpPr/>
      </dsp:nvSpPr>
      <dsp:spPr>
        <a:xfrm>
          <a:off x="2016220" y="-76060"/>
          <a:ext cx="2082733" cy="81686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Social Support &amp; Mental Status</a:t>
          </a:r>
          <a:endParaRPr lang="en-US" sz="2000" kern="1200" dirty="0"/>
        </a:p>
      </dsp:txBody>
      <dsp:txXfrm>
        <a:off x="2056096" y="-36184"/>
        <a:ext cx="2002981" cy="737112"/>
      </dsp:txXfrm>
    </dsp:sp>
    <dsp:sp modelId="{FFDEDBE2-3920-47E0-9706-FF9233A71629}">
      <dsp:nvSpPr>
        <dsp:cNvPr id="0" name=""/>
        <dsp:cNvSpPr/>
      </dsp:nvSpPr>
      <dsp:spPr>
        <a:xfrm rot="20317906">
          <a:off x="3963822" y="1480971"/>
          <a:ext cx="493156" cy="0"/>
        </a:xfrm>
        <a:custGeom>
          <a:avLst/>
          <a:gdLst/>
          <a:ahLst/>
          <a:cxnLst/>
          <a:rect l="0" t="0" r="0" b="0"/>
          <a:pathLst>
            <a:path>
              <a:moveTo>
                <a:pt x="0" y="0"/>
              </a:moveTo>
              <a:lnTo>
                <a:pt x="49315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23EAC-7DDD-48DA-B161-5A36C0B94E3D}">
      <dsp:nvSpPr>
        <dsp:cNvPr id="0" name=""/>
        <dsp:cNvSpPr/>
      </dsp:nvSpPr>
      <dsp:spPr>
        <a:xfrm>
          <a:off x="4440028" y="658741"/>
          <a:ext cx="1655971" cy="81686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Polypharmacy</a:t>
          </a:r>
          <a:endParaRPr lang="en-US" sz="900" kern="1200" dirty="0"/>
        </a:p>
      </dsp:txBody>
      <dsp:txXfrm>
        <a:off x="4479904" y="698617"/>
        <a:ext cx="1576219" cy="737112"/>
      </dsp:txXfrm>
    </dsp:sp>
    <dsp:sp modelId="{F22E75B5-DB88-4C4A-BABB-90B013EF8249}">
      <dsp:nvSpPr>
        <dsp:cNvPr id="0" name=""/>
        <dsp:cNvSpPr/>
      </dsp:nvSpPr>
      <dsp:spPr>
        <a:xfrm rot="1611360">
          <a:off x="3957659" y="2529131"/>
          <a:ext cx="428607" cy="0"/>
        </a:xfrm>
        <a:custGeom>
          <a:avLst/>
          <a:gdLst/>
          <a:ahLst/>
          <a:cxnLst/>
          <a:rect l="0" t="0" r="0" b="0"/>
          <a:pathLst>
            <a:path>
              <a:moveTo>
                <a:pt x="0" y="0"/>
              </a:moveTo>
              <a:lnTo>
                <a:pt x="42860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D8B06-A7B8-442A-9987-2C7CC9EDC6FB}">
      <dsp:nvSpPr>
        <dsp:cNvPr id="0" name=""/>
        <dsp:cNvSpPr/>
      </dsp:nvSpPr>
      <dsp:spPr>
        <a:xfrm>
          <a:off x="4363153" y="2622589"/>
          <a:ext cx="1502123" cy="767329"/>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Nutrition</a:t>
          </a:r>
          <a:endParaRPr lang="en-US" sz="2000" kern="1200" dirty="0"/>
        </a:p>
      </dsp:txBody>
      <dsp:txXfrm>
        <a:off x="4400611" y="2660047"/>
        <a:ext cx="1427207" cy="692413"/>
      </dsp:txXfrm>
    </dsp:sp>
    <dsp:sp modelId="{118D4B09-7826-4BE9-9924-22A06B8C09E4}">
      <dsp:nvSpPr>
        <dsp:cNvPr id="0" name=""/>
        <dsp:cNvSpPr/>
      </dsp:nvSpPr>
      <dsp:spPr>
        <a:xfrm rot="5330907">
          <a:off x="2965410" y="2914727"/>
          <a:ext cx="150125" cy="0"/>
        </a:xfrm>
        <a:custGeom>
          <a:avLst/>
          <a:gdLst/>
          <a:ahLst/>
          <a:cxnLst/>
          <a:rect l="0" t="0" r="0" b="0"/>
          <a:pathLst>
            <a:path>
              <a:moveTo>
                <a:pt x="0" y="0"/>
              </a:moveTo>
              <a:lnTo>
                <a:pt x="15012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3E9123-341D-454A-9958-C24B8ADED70C}">
      <dsp:nvSpPr>
        <dsp:cNvPr id="0" name=""/>
        <dsp:cNvSpPr/>
      </dsp:nvSpPr>
      <dsp:spPr>
        <a:xfrm>
          <a:off x="2429228" y="2989774"/>
          <a:ext cx="1248813" cy="1159546"/>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Functional Status</a:t>
          </a:r>
          <a:endParaRPr lang="en-US" sz="1800" kern="1200" dirty="0"/>
        </a:p>
      </dsp:txBody>
      <dsp:txXfrm>
        <a:off x="2485832" y="3046378"/>
        <a:ext cx="1135605" cy="1046338"/>
      </dsp:txXfrm>
    </dsp:sp>
    <dsp:sp modelId="{71651F01-37AD-45ED-B8F2-5F01EFF32FE6}">
      <dsp:nvSpPr>
        <dsp:cNvPr id="0" name=""/>
        <dsp:cNvSpPr/>
      </dsp:nvSpPr>
      <dsp:spPr>
        <a:xfrm rot="9542556">
          <a:off x="1563601" y="2405971"/>
          <a:ext cx="514661" cy="0"/>
        </a:xfrm>
        <a:custGeom>
          <a:avLst/>
          <a:gdLst/>
          <a:ahLst/>
          <a:cxnLst/>
          <a:rect l="0" t="0" r="0" b="0"/>
          <a:pathLst>
            <a:path>
              <a:moveTo>
                <a:pt x="0" y="0"/>
              </a:moveTo>
              <a:lnTo>
                <a:pt x="5146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5D529A-30E7-46B1-A3DB-D347F0C1B2A5}">
      <dsp:nvSpPr>
        <dsp:cNvPr id="0" name=""/>
        <dsp:cNvSpPr/>
      </dsp:nvSpPr>
      <dsp:spPr>
        <a:xfrm>
          <a:off x="32627" y="2462284"/>
          <a:ext cx="1547998" cy="664355"/>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Co-morbidity</a:t>
          </a:r>
          <a:endParaRPr lang="en-US" sz="2000" kern="1200" dirty="0"/>
        </a:p>
      </dsp:txBody>
      <dsp:txXfrm>
        <a:off x="65058" y="2494715"/>
        <a:ext cx="1483136" cy="599493"/>
      </dsp:txXfrm>
    </dsp:sp>
    <dsp:sp modelId="{D77773AE-7A9E-4F2A-BC4F-AF22014100B1}">
      <dsp:nvSpPr>
        <dsp:cNvPr id="0" name=""/>
        <dsp:cNvSpPr/>
      </dsp:nvSpPr>
      <dsp:spPr>
        <a:xfrm rot="12679488">
          <a:off x="1656408" y="1248706"/>
          <a:ext cx="436656" cy="0"/>
        </a:xfrm>
        <a:custGeom>
          <a:avLst/>
          <a:gdLst/>
          <a:ahLst/>
          <a:cxnLst/>
          <a:rect l="0" t="0" r="0" b="0"/>
          <a:pathLst>
            <a:path>
              <a:moveTo>
                <a:pt x="0" y="0"/>
              </a:moveTo>
              <a:lnTo>
                <a:pt x="43665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7940E-8DF4-4AB9-A6EB-0AA153C8C446}">
      <dsp:nvSpPr>
        <dsp:cNvPr id="0" name=""/>
        <dsp:cNvSpPr/>
      </dsp:nvSpPr>
      <dsp:spPr>
        <a:xfrm>
          <a:off x="248654" y="318336"/>
          <a:ext cx="1536962" cy="81686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Cognition</a:t>
          </a:r>
          <a:endParaRPr lang="en-US" sz="2000" kern="1200" dirty="0"/>
        </a:p>
      </dsp:txBody>
      <dsp:txXfrm>
        <a:off x="288530" y="358212"/>
        <a:ext cx="1457210" cy="73711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D6ED2-6DBD-44FD-AFCD-5212A2463D22}" type="datetimeFigureOut">
              <a:rPr lang="en-GB" smtClean="0"/>
              <a:t>29/01/2020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66AD6-A9EC-4925-A79C-142894604741}" type="slidenum">
              <a:rPr lang="en-GB" smtClean="0"/>
              <a:t>‹#›</a:t>
            </a:fld>
            <a:endParaRPr lang="en-GB"/>
          </a:p>
        </p:txBody>
      </p:sp>
    </p:spTree>
    <p:extLst>
      <p:ext uri="{BB962C8B-B14F-4D97-AF65-F5344CB8AC3E}">
        <p14:creationId xmlns:p14="http://schemas.microsoft.com/office/powerpoint/2010/main" val="332714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a:t>
            </a:fld>
            <a:endParaRPr lang="en-GB"/>
          </a:p>
        </p:txBody>
      </p:sp>
    </p:spTree>
    <p:extLst>
      <p:ext uri="{BB962C8B-B14F-4D97-AF65-F5344CB8AC3E}">
        <p14:creationId xmlns:p14="http://schemas.microsoft.com/office/powerpoint/2010/main" val="68866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11</a:t>
            </a:fld>
            <a:endParaRPr lang="en-GB"/>
          </a:p>
        </p:txBody>
      </p:sp>
    </p:spTree>
    <p:extLst>
      <p:ext uri="{BB962C8B-B14F-4D97-AF65-F5344CB8AC3E}">
        <p14:creationId xmlns:p14="http://schemas.microsoft.com/office/powerpoint/2010/main" val="327095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12</a:t>
            </a:fld>
            <a:endParaRPr lang="en-GB"/>
          </a:p>
        </p:txBody>
      </p:sp>
    </p:spTree>
    <p:extLst>
      <p:ext uri="{BB962C8B-B14F-4D97-AF65-F5344CB8AC3E}">
        <p14:creationId xmlns:p14="http://schemas.microsoft.com/office/powerpoint/2010/main" val="1529411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13</a:t>
            </a:fld>
            <a:endParaRPr lang="en-GB"/>
          </a:p>
        </p:txBody>
      </p:sp>
    </p:spTree>
    <p:extLst>
      <p:ext uri="{BB962C8B-B14F-4D97-AF65-F5344CB8AC3E}">
        <p14:creationId xmlns:p14="http://schemas.microsoft.com/office/powerpoint/2010/main" val="301655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2000" dirty="0" smtClean="0"/>
              <a:t>Inappropriate to draw comparisons based on scores of specific health boards</a:t>
            </a:r>
          </a:p>
          <a:p>
            <a:pPr marL="742950" lvl="1" indent="-285750">
              <a:buFont typeface="Arial" panose="020B0604020202020204" pitchFamily="34" charset="0"/>
              <a:buChar char="•"/>
            </a:pPr>
            <a:r>
              <a:rPr lang="en-GB" sz="2000" dirty="0" smtClean="0"/>
              <a:t>Relied on ‘best of knowledge’</a:t>
            </a:r>
          </a:p>
          <a:p>
            <a:pPr marL="742950" lvl="1" indent="-285750">
              <a:buFont typeface="Arial" panose="020B0604020202020204" pitchFamily="34" charset="0"/>
              <a:buChar char="•"/>
            </a:pPr>
            <a:r>
              <a:rPr lang="en-GB" sz="2000" dirty="0" smtClean="0"/>
              <a:t>No duplication for validation</a:t>
            </a:r>
          </a:p>
          <a:p>
            <a:pPr marL="742950" lvl="1" indent="-285750">
              <a:buFont typeface="Arial" panose="020B0604020202020204" pitchFamily="34" charset="0"/>
              <a:buChar char="•"/>
            </a:pPr>
            <a:r>
              <a:rPr lang="en-GB" sz="2000" dirty="0" smtClean="0"/>
              <a:t>Next cycle will be complemented by population level data</a:t>
            </a:r>
          </a:p>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14</a:t>
            </a:fld>
            <a:endParaRPr lang="en-GB"/>
          </a:p>
        </p:txBody>
      </p:sp>
    </p:spTree>
    <p:extLst>
      <p:ext uri="{BB962C8B-B14F-4D97-AF65-F5344CB8AC3E}">
        <p14:creationId xmlns:p14="http://schemas.microsoft.com/office/powerpoint/2010/main" val="3272938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smtClean="0">
                <a:latin typeface="Helvetica" panose="020B0604020202020204" pitchFamily="34" charset="0"/>
                <a:ea typeface="Times New Roman" panose="02020603050405020304" pitchFamily="18" charset="0"/>
              </a:rPr>
              <a:t>3) You acknowledge in the paper that your analysis did not adjust for baseline health status (or area deprivation) and that you did not assign weighting to service scores, when, presumably, the number of days the various services operated/</a:t>
            </a:r>
            <a:r>
              <a:rPr lang="en-GB" dirty="0" err="1" smtClean="0">
                <a:latin typeface="Helvetica" panose="020B0604020202020204" pitchFamily="34" charset="0"/>
                <a:ea typeface="Times New Roman" panose="02020603050405020304" pitchFamily="18" charset="0"/>
              </a:rPr>
              <a:t>wk</a:t>
            </a:r>
            <a:r>
              <a:rPr lang="en-GB" dirty="0" smtClean="0">
                <a:latin typeface="Helvetica" panose="020B0604020202020204" pitchFamily="34" charset="0"/>
                <a:ea typeface="Times New Roman" panose="02020603050405020304" pitchFamily="18" charset="0"/>
              </a:rPr>
              <a:t> may be the most important. These matters would be worth touching on. </a:t>
            </a:r>
            <a:endParaRPr lang="en-GB" sz="1800" dirty="0" smtClean="0">
              <a:latin typeface="Times New Roman" panose="02020603050405020304" pitchFamily="18" charset="0"/>
              <a:ea typeface="Calibri" panose="020F0502020204030204" pitchFamily="34" charset="0"/>
            </a:endParaRPr>
          </a:p>
          <a:p>
            <a:pPr>
              <a:spcAft>
                <a:spcPts val="0"/>
              </a:spcAft>
            </a:pPr>
            <a:r>
              <a:rPr lang="en-GB" dirty="0" smtClean="0">
                <a:latin typeface="Helvetica" panose="020B0604020202020204" pitchFamily="34" charset="0"/>
                <a:ea typeface="Times New Roman" panose="02020603050405020304" pitchFamily="18" charset="0"/>
              </a:rPr>
              <a:t> </a:t>
            </a:r>
            <a:endParaRPr lang="en-GB" sz="1800" dirty="0" smtClean="0">
              <a:latin typeface="Times New Roman" panose="02020603050405020304" pitchFamily="18"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15</a:t>
            </a:fld>
            <a:endParaRPr lang="en-GB"/>
          </a:p>
        </p:txBody>
      </p:sp>
    </p:spTree>
    <p:extLst>
      <p:ext uri="{BB962C8B-B14F-4D97-AF65-F5344CB8AC3E}">
        <p14:creationId xmlns:p14="http://schemas.microsoft.com/office/powerpoint/2010/main" val="74738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16</a:t>
            </a:fld>
            <a:endParaRPr lang="en-GB"/>
          </a:p>
        </p:txBody>
      </p:sp>
    </p:spTree>
    <p:extLst>
      <p:ext uri="{BB962C8B-B14F-4D97-AF65-F5344CB8AC3E}">
        <p14:creationId xmlns:p14="http://schemas.microsoft.com/office/powerpoint/2010/main" val="158549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t>Prevalence of frailty in over 60s ~ 14% (Gale et al, 2014)</a:t>
            </a:r>
          </a:p>
          <a:p>
            <a:pPr marL="285750" indent="-285750">
              <a:buFont typeface="Arial" panose="020B0604020202020204" pitchFamily="34" charset="0"/>
              <a:buChar char="•"/>
            </a:pPr>
            <a:r>
              <a:rPr lang="en-GB" sz="1200" dirty="0" smtClean="0"/>
              <a:t>6.5% age 60-69y and 65% age ≥ 90y</a:t>
            </a:r>
          </a:p>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17</a:t>
            </a:fld>
            <a:endParaRPr lang="en-GB"/>
          </a:p>
        </p:txBody>
      </p:sp>
    </p:spTree>
    <p:extLst>
      <p:ext uri="{BB962C8B-B14F-4D97-AF65-F5344CB8AC3E}">
        <p14:creationId xmlns:p14="http://schemas.microsoft.com/office/powerpoint/2010/main" val="261468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18</a:t>
            </a:fld>
            <a:endParaRPr lang="en-GB"/>
          </a:p>
        </p:txBody>
      </p:sp>
    </p:spTree>
    <p:extLst>
      <p:ext uri="{BB962C8B-B14F-4D97-AF65-F5344CB8AC3E}">
        <p14:creationId xmlns:p14="http://schemas.microsoft.com/office/powerpoint/2010/main" val="62069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19</a:t>
            </a:fld>
            <a:endParaRPr lang="en-GB"/>
          </a:p>
        </p:txBody>
      </p:sp>
    </p:spTree>
    <p:extLst>
      <p:ext uri="{BB962C8B-B14F-4D97-AF65-F5344CB8AC3E}">
        <p14:creationId xmlns:p14="http://schemas.microsoft.com/office/powerpoint/2010/main" val="630452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20</a:t>
            </a:fld>
            <a:endParaRPr lang="en-GB"/>
          </a:p>
        </p:txBody>
      </p:sp>
    </p:spTree>
    <p:extLst>
      <p:ext uri="{BB962C8B-B14F-4D97-AF65-F5344CB8AC3E}">
        <p14:creationId xmlns:p14="http://schemas.microsoft.com/office/powerpoint/2010/main" val="103915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2</a:t>
            </a:fld>
            <a:endParaRPr lang="en-GB"/>
          </a:p>
        </p:txBody>
      </p:sp>
    </p:spTree>
    <p:extLst>
      <p:ext uri="{BB962C8B-B14F-4D97-AF65-F5344CB8AC3E}">
        <p14:creationId xmlns:p14="http://schemas.microsoft.com/office/powerpoint/2010/main" val="67733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21</a:t>
            </a:fld>
            <a:endParaRPr lang="en-GB"/>
          </a:p>
        </p:txBody>
      </p:sp>
    </p:spTree>
    <p:extLst>
      <p:ext uri="{BB962C8B-B14F-4D97-AF65-F5344CB8AC3E}">
        <p14:creationId xmlns:p14="http://schemas.microsoft.com/office/powerpoint/2010/main" val="406325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a:t>
            </a:r>
            <a:r>
              <a:rPr lang="en-GB" baseline="0" dirty="0" smtClean="0"/>
              <a:t> clearly this is a very exaggerated story, but I hope it serves to illustrate the importance of ensuring that when a frail older adult pitches up an the front door of the hospital, that there is no postcode lottery in ensuring the best possible specialist services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I’m</a:t>
            </a:r>
            <a:r>
              <a:rPr lang="en-GB" baseline="0" dirty="0" smtClean="0"/>
              <a:t> delighted to have this opportunity to speak to you today.  We’re all here as trainees – not all geriatricians - so I’ll try and keep this interesting for everyone.</a:t>
            </a:r>
            <a:endParaRPr lang="en-GB" dirty="0" smtClean="0"/>
          </a:p>
          <a:p>
            <a:r>
              <a:rPr lang="en-GB" dirty="0" smtClean="0"/>
              <a:t>However, I</a:t>
            </a:r>
            <a:r>
              <a:rPr lang="en-GB" baseline="0" dirty="0" smtClean="0"/>
              <a:t> know that it won’t come as news to any of you that our UK population is ageing.  And I’m sure that regardless of your specialty many, if not all of you will have had a conversation at some point about where the best place is to care for a frail older adult presently acutely to hospital. This is obviously a very exaggerated story, but the care pathway of a frail older adult presenting acutely unwell could be quite different depending on the hospital, but does anyone really know what is best?  Should they go straight to the care of a geriatrician?  Do all of our hospitals have geriatricians, and do they have enough to meet demand?  </a:t>
            </a:r>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3</a:t>
            </a:fld>
            <a:endParaRPr lang="en-GB"/>
          </a:p>
        </p:txBody>
      </p:sp>
    </p:spTree>
    <p:extLst>
      <p:ext uri="{BB962C8B-B14F-4D97-AF65-F5344CB8AC3E}">
        <p14:creationId xmlns:p14="http://schemas.microsoft.com/office/powerpoint/2010/main" val="4040992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Ultimately wish to</a:t>
            </a:r>
            <a:r>
              <a:rPr lang="en-GB" baseline="0" dirty="0" smtClean="0"/>
              <a:t> optimise services for older people with frailty in Scotland</a:t>
            </a:r>
            <a:endParaRPr lang="en-GB" dirty="0" smtClean="0"/>
          </a:p>
          <a:p>
            <a:r>
              <a:rPr lang="en-GB" dirty="0" smtClean="0"/>
              <a:t>Acknowledge Prof Graeme</a:t>
            </a:r>
            <a:r>
              <a:rPr lang="en-GB" baseline="0" dirty="0" smtClean="0"/>
              <a:t> Ellis, Prof Phyo Myint and Dr Christine McAlpine</a:t>
            </a:r>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5</a:t>
            </a:fld>
            <a:endParaRPr lang="en-GB"/>
          </a:p>
        </p:txBody>
      </p:sp>
    </p:spTree>
    <p:extLst>
      <p:ext uri="{BB962C8B-B14F-4D97-AF65-F5344CB8AC3E}">
        <p14:creationId xmlns:p14="http://schemas.microsoft.com/office/powerpoint/2010/main" val="220102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a:t>
            </a:r>
            <a:r>
              <a:rPr lang="en-GB" baseline="0" dirty="0" smtClean="0"/>
              <a:t> about hip fracture audit</a:t>
            </a:r>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6</a:t>
            </a:fld>
            <a:endParaRPr lang="en-GB"/>
          </a:p>
        </p:txBody>
      </p:sp>
    </p:spTree>
    <p:extLst>
      <p:ext uri="{BB962C8B-B14F-4D97-AF65-F5344CB8AC3E}">
        <p14:creationId xmlns:p14="http://schemas.microsoft.com/office/powerpoint/2010/main" val="140623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Health and care partnerships responsible</a:t>
            </a:r>
            <a:r>
              <a:rPr lang="en-GB" baseline="0" dirty="0" smtClean="0"/>
              <a:t> for delivering care</a:t>
            </a:r>
          </a:p>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7</a:t>
            </a:fld>
            <a:endParaRPr lang="en-GB"/>
          </a:p>
        </p:txBody>
      </p:sp>
    </p:spTree>
    <p:extLst>
      <p:ext uri="{BB962C8B-B14F-4D97-AF65-F5344CB8AC3E}">
        <p14:creationId xmlns:p14="http://schemas.microsoft.com/office/powerpoint/2010/main" val="10908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8</a:t>
            </a:fld>
            <a:endParaRPr lang="en-GB"/>
          </a:p>
        </p:txBody>
      </p:sp>
    </p:spTree>
    <p:extLst>
      <p:ext uri="{BB962C8B-B14F-4D97-AF65-F5344CB8AC3E}">
        <p14:creationId xmlns:p14="http://schemas.microsoft.com/office/powerpoint/2010/main" val="410523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Within geriatric medicine, the concept of</a:t>
            </a:r>
            <a:r>
              <a:rPr lang="en-GB" baseline="0" dirty="0" smtClean="0"/>
              <a:t> CGA is well-embedded – this being a multidimensional, multidisciplinary diagnostic and therapeutic process to determine the medical, mental and functional problems of older people with frailty.  A </a:t>
            </a:r>
            <a:r>
              <a:rPr lang="en-GB" baseline="0" dirty="0" err="1" smtClean="0"/>
              <a:t>Conchrane</a:t>
            </a:r>
            <a:r>
              <a:rPr lang="en-GB" baseline="0" dirty="0" smtClean="0"/>
              <a:t> review in 2017 concluded that older patients are more likely to be alive and in their own homes at follow up if they received a CGA on admission to hospital.  In 2016 the NHS England Benchmarking Network reported that 52% of trusts had a frailty unit and 89% of frailty units use CGA, but just 3% of the consultant workforce in older peoples care were geriatricians.</a:t>
            </a:r>
            <a:endParaRPr lang="en-GB" dirty="0" smtClean="0"/>
          </a:p>
          <a:p>
            <a:r>
              <a:rPr lang="en-GB" dirty="0" smtClean="0"/>
              <a:t>We all know about CGA</a:t>
            </a:r>
          </a:p>
          <a:p>
            <a:r>
              <a:rPr lang="en-GB" dirty="0" smtClean="0"/>
              <a:t>We all think we are doing CGA</a:t>
            </a:r>
          </a:p>
          <a:p>
            <a:r>
              <a:rPr lang="en-GB" dirty="0" smtClean="0"/>
              <a:t>But are we doing it effectively?</a:t>
            </a:r>
          </a:p>
          <a:p>
            <a:r>
              <a:rPr lang="en-GB" dirty="0" smtClean="0"/>
              <a:t>Could we do it better?</a:t>
            </a:r>
          </a:p>
          <a:p>
            <a:r>
              <a:rPr lang="en-GB" dirty="0" smtClean="0"/>
              <a:t>Could we learn from other centres?</a:t>
            </a:r>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9</a:t>
            </a:fld>
            <a:endParaRPr lang="en-GB"/>
          </a:p>
        </p:txBody>
      </p:sp>
    </p:spTree>
    <p:extLst>
      <p:ext uri="{BB962C8B-B14F-4D97-AF65-F5344CB8AC3E}">
        <p14:creationId xmlns:p14="http://schemas.microsoft.com/office/powerpoint/2010/main" val="10178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66AD6-A9EC-4925-A79C-142894604741}" type="slidenum">
              <a:rPr lang="en-GB" smtClean="0"/>
              <a:t>10</a:t>
            </a:fld>
            <a:endParaRPr lang="en-GB"/>
          </a:p>
        </p:txBody>
      </p:sp>
    </p:spTree>
    <p:extLst>
      <p:ext uri="{BB962C8B-B14F-4D97-AF65-F5344CB8AC3E}">
        <p14:creationId xmlns:p14="http://schemas.microsoft.com/office/powerpoint/2010/main" val="334782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1F1567-9C0B-4BCF-AD26-23F059A938D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270020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1F1567-9C0B-4BCF-AD26-23F059A938D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30060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1F1567-9C0B-4BCF-AD26-23F059A938D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377133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1F1567-9C0B-4BCF-AD26-23F059A938D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404861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1F1567-9C0B-4BCF-AD26-23F059A938D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316015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1F1567-9C0B-4BCF-AD26-23F059A938DA}"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235639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1F1567-9C0B-4BCF-AD26-23F059A938DA}" type="datetimeFigureOut">
              <a:rPr lang="en-GB" smtClean="0"/>
              <a:t>29/01/2020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382238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1F1567-9C0B-4BCF-AD26-23F059A938DA}" type="datetimeFigureOut">
              <a:rPr lang="en-GB" smtClean="0"/>
              <a:t>29/01/2020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23094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F1567-9C0B-4BCF-AD26-23F059A938DA}" type="datetimeFigureOut">
              <a:rPr lang="en-GB" smtClean="0"/>
              <a:t>29/01/2020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104488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1F1567-9C0B-4BCF-AD26-23F059A938DA}"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84332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1F1567-9C0B-4BCF-AD26-23F059A938DA}"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3C9C1-7B56-4204-BAEB-ADAFAFD2B2C8}" type="slidenum">
              <a:rPr lang="en-GB" smtClean="0"/>
              <a:t>‹#›</a:t>
            </a:fld>
            <a:endParaRPr lang="en-GB"/>
          </a:p>
        </p:txBody>
      </p:sp>
    </p:spTree>
    <p:extLst>
      <p:ext uri="{BB962C8B-B14F-4D97-AF65-F5344CB8AC3E}">
        <p14:creationId xmlns:p14="http://schemas.microsoft.com/office/powerpoint/2010/main" val="429306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F1567-9C0B-4BCF-AD26-23F059A938DA}" type="datetimeFigureOut">
              <a:rPr lang="en-GB" smtClean="0"/>
              <a:t>29/01/2020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3C9C1-7B56-4204-BAEB-ADAFAFD2B2C8}" type="slidenum">
              <a:rPr lang="en-GB" smtClean="0"/>
              <a:t>‹#›</a:t>
            </a:fld>
            <a:endParaRPr lang="en-GB"/>
          </a:p>
        </p:txBody>
      </p:sp>
    </p:spTree>
    <p:extLst>
      <p:ext uri="{BB962C8B-B14F-4D97-AF65-F5344CB8AC3E}">
        <p14:creationId xmlns:p14="http://schemas.microsoft.com/office/powerpoint/2010/main" val="2489657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 Id="rId5"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1093/ageing/afu148" TargetMode="External"/><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hyperlink" Target="https://www.google.co.uk/url?sa=i&amp;rct=j&amp;q=&amp;esrc=s&amp;source=images&amp;cd=&amp;cad=rja&amp;uact=8&amp;ved=0ahUKEwiviqusvKjSAhXLaxQKHf-FBLgQjRwIBw&amp;url=https://en.wikipedia.org/wiki/File:University_of_Aberdeen_Logo_Full.svg&amp;bvm=bv.148073327,bs.2,d.ZGg&amp;psig=AFQjCNFnoz5jrBPfX02H5pXyozSQlv-GLg&amp;ust=14880166831155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2856"/>
            <a:ext cx="7338392" cy="2880320"/>
          </a:xfrm>
        </p:spPr>
        <p:txBody>
          <a:bodyPr>
            <a:normAutofit fontScale="90000"/>
          </a:bodyPr>
          <a:lstStyle/>
          <a:p>
            <a:r>
              <a:rPr lang="en-GB" sz="6000" b="1" dirty="0" smtClean="0">
                <a:solidFill>
                  <a:schemeClr val="tx2">
                    <a:lumMod val="60000"/>
                    <a:lumOff val="40000"/>
                  </a:schemeClr>
                </a:solidFill>
                <a:latin typeface="Calibri Light" panose="020F0302020204030204" pitchFamily="34" charset="0"/>
                <a:cs typeface="Calibri Light" panose="020F0302020204030204" pitchFamily="34" charset="0"/>
              </a:rPr>
              <a:t>Important variations in care of the elderly services</a:t>
            </a:r>
            <a:r>
              <a:rPr lang="en-GB" dirty="0" smtClean="0">
                <a:solidFill>
                  <a:schemeClr val="tx2">
                    <a:lumMod val="60000"/>
                    <a:lumOff val="40000"/>
                  </a:schemeClr>
                </a:solidFill>
                <a:latin typeface="Calibri Light" panose="020F0302020204030204" pitchFamily="34" charset="0"/>
                <a:cs typeface="Calibri Light" panose="020F0302020204030204" pitchFamily="34" charset="0"/>
              </a:rPr>
              <a:t/>
            </a:r>
            <a:br>
              <a:rPr lang="en-GB" dirty="0" smtClean="0">
                <a:solidFill>
                  <a:schemeClr val="tx2">
                    <a:lumMod val="60000"/>
                    <a:lumOff val="40000"/>
                  </a:schemeClr>
                </a:solidFill>
                <a:latin typeface="Calibri Light" panose="020F0302020204030204" pitchFamily="34" charset="0"/>
                <a:cs typeface="Calibri Light" panose="020F0302020204030204" pitchFamily="34" charset="0"/>
              </a:rPr>
            </a:br>
            <a:r>
              <a:rPr lang="en-GB" dirty="0">
                <a:latin typeface="Calibri Light" panose="020F0302020204030204" pitchFamily="34" charset="0"/>
                <a:cs typeface="Calibri Light" panose="020F0302020204030204" pitchFamily="34" charset="0"/>
              </a:rPr>
              <a:t/>
            </a:r>
            <a:br>
              <a:rPr lang="en-GB" dirty="0">
                <a:latin typeface="Calibri Light" panose="020F0302020204030204" pitchFamily="34" charset="0"/>
                <a:cs typeface="Calibri Light" panose="020F0302020204030204" pitchFamily="34" charset="0"/>
              </a:rPr>
            </a:br>
            <a:r>
              <a:rPr lang="en-GB" sz="2700" dirty="0" smtClean="0">
                <a:latin typeface="Calibri Light" panose="020F0302020204030204" pitchFamily="34" charset="0"/>
                <a:cs typeface="Calibri Light" panose="020F0302020204030204" pitchFamily="34" charset="0"/>
              </a:rPr>
              <a:t>Medical Trainees: On-call Handbook Symposium 2020</a:t>
            </a:r>
            <a:endParaRPr lang="en-GB" sz="2700" i="1" dirty="0">
              <a:solidFill>
                <a:schemeClr val="tx2"/>
              </a:solidFill>
              <a:latin typeface="Times New Roman" panose="02020603050405020304" pitchFamily="18" charset="0"/>
              <a:cs typeface="Times New Roman" panose="02020603050405020304" pitchFamily="18" charset="0"/>
            </a:endParaRPr>
          </a:p>
        </p:txBody>
      </p:sp>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Contact: </a:t>
            </a:r>
            <a:r>
              <a:rPr lang="en-GB" dirty="0" smtClean="0"/>
              <a:t>alison.donaldson@abdn.ac.uk</a:t>
            </a:r>
            <a:endParaRPr lang="en-GB" dirty="0"/>
          </a:p>
        </p:txBody>
      </p:sp>
      <p:grpSp>
        <p:nvGrpSpPr>
          <p:cNvPr id="3" name="Group 2"/>
          <p:cNvGrpSpPr/>
          <p:nvPr/>
        </p:nvGrpSpPr>
        <p:grpSpPr>
          <a:xfrm>
            <a:off x="457200" y="58063"/>
            <a:ext cx="8111207" cy="1288596"/>
            <a:chOff x="457200" y="58063"/>
            <a:chExt cx="8111207" cy="1288596"/>
          </a:xfrm>
        </p:grpSpPr>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4" name="Picture 3">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Tree>
    <p:extLst>
      <p:ext uri="{BB962C8B-B14F-4D97-AF65-F5344CB8AC3E}">
        <p14:creationId xmlns:p14="http://schemas.microsoft.com/office/powerpoint/2010/main" val="2667920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465" y="1566636"/>
            <a:ext cx="8515672" cy="650503"/>
          </a:xfrm>
        </p:spPr>
        <p:txBody>
          <a:bodyPr>
            <a:normAutofit/>
          </a:bodyPr>
          <a:lstStyle/>
          <a:p>
            <a:r>
              <a:rPr lang="en-GB" sz="2700" i="1" dirty="0" smtClean="0">
                <a:solidFill>
                  <a:schemeClr val="tx2"/>
                </a:solidFill>
                <a:latin typeface="Calibri Light" panose="020F0302020204030204" pitchFamily="34" charset="0"/>
                <a:cs typeface="Calibri Light" panose="020F0302020204030204" pitchFamily="34" charset="0"/>
              </a:rPr>
              <a:t>What data was collected?</a:t>
            </a:r>
            <a:endParaRPr lang="en-GB" sz="2700" i="1" dirty="0">
              <a:solidFill>
                <a:schemeClr val="tx2"/>
              </a:solidFill>
              <a:latin typeface="Calibri Light" panose="020F0302020204030204" pitchFamily="34" charset="0"/>
              <a:cs typeface="Calibri Light" panose="020F0302020204030204" pitchFamily="34" charset="0"/>
            </a:endParaRPr>
          </a:p>
        </p:txBody>
      </p:sp>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914400" y="2421995"/>
            <a:ext cx="7690048" cy="3416320"/>
          </a:xfrm>
          <a:prstGeom prst="rect">
            <a:avLst/>
          </a:prstGeom>
          <a:noFill/>
        </p:spPr>
        <p:txBody>
          <a:bodyPr wrap="square" rtlCol="0">
            <a:spAutoFit/>
          </a:bodyPr>
          <a:lstStyle/>
          <a:p>
            <a:r>
              <a:rPr lang="en-GB" sz="2400" b="1" dirty="0" smtClean="0">
                <a:latin typeface="Calibri Light" panose="020F0302020204030204" pitchFamily="34" charset="0"/>
                <a:cs typeface="Calibri Light" panose="020F0302020204030204" pitchFamily="34" charset="0"/>
              </a:rPr>
              <a:t>Workforce</a:t>
            </a:r>
          </a:p>
          <a:p>
            <a:endParaRPr lang="en-GB" sz="2400" b="1" dirty="0" smtClean="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Consultants (10 sessions = one FTE)</a:t>
            </a:r>
          </a:p>
          <a:p>
            <a:pPr marL="742950" lvl="1"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Speciality doctors and Registrars (number only)</a:t>
            </a:r>
          </a:p>
          <a:p>
            <a:pPr lvl="1"/>
            <a:endParaRPr lang="en-GB" sz="2400" dirty="0" smtClean="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National records for Scotland d</a:t>
            </a:r>
            <a:r>
              <a:rPr lang="en-GB" sz="2400" dirty="0" smtClean="0">
                <a:latin typeface="Calibri Light" panose="020F0302020204030204" pitchFamily="34" charset="0"/>
                <a:cs typeface="Calibri Light" panose="020F0302020204030204" pitchFamily="34" charset="0"/>
              </a:rPr>
              <a:t>ata on health board catchment population to calculate numbers per 10,000 population ≥ 65 years</a:t>
            </a:r>
          </a:p>
          <a:p>
            <a:pPr marL="742950" lvl="1" indent="-285750">
              <a:buFont typeface="Arial" panose="020B0604020202020204" pitchFamily="34" charset="0"/>
              <a:buChar char="•"/>
            </a:pPr>
            <a:endParaRPr lang="en-GB" sz="2400" dirty="0"/>
          </a:p>
        </p:txBody>
      </p:sp>
      <p:grpSp>
        <p:nvGrpSpPr>
          <p:cNvPr id="14" name="Group 13"/>
          <p:cNvGrpSpPr/>
          <p:nvPr/>
        </p:nvGrpSpPr>
        <p:grpSpPr>
          <a:xfrm>
            <a:off x="457200" y="58063"/>
            <a:ext cx="8111207" cy="1288596"/>
            <a:chOff x="457200" y="58063"/>
            <a:chExt cx="8111207" cy="1288596"/>
          </a:xfrm>
        </p:grpSpPr>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7" name="Picture 16">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
        <p:nvSpPr>
          <p:cNvPr id="19" name="Rectangle 18"/>
          <p:cNvSpPr/>
          <p:nvPr/>
        </p:nvSpPr>
        <p:spPr>
          <a:xfrm>
            <a:off x="0"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Scottish Care of Older People (</a:t>
            </a:r>
            <a:r>
              <a:rPr lang="en-GB" b="1" dirty="0" err="1" smtClean="0"/>
              <a:t>SCoOP</a:t>
            </a:r>
            <a:r>
              <a:rPr lang="en-GB" b="1" dirty="0" smtClean="0"/>
              <a:t>) Audit Programme</a:t>
            </a:r>
            <a:endParaRPr lang="en-GB" dirty="0"/>
          </a:p>
        </p:txBody>
      </p:sp>
    </p:spTree>
    <p:extLst>
      <p:ext uri="{BB962C8B-B14F-4D97-AF65-F5344CB8AC3E}">
        <p14:creationId xmlns:p14="http://schemas.microsoft.com/office/powerpoint/2010/main" val="4203762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09600" y="2082327"/>
            <a:ext cx="7690048" cy="3785652"/>
          </a:xfrm>
          <a:prstGeom prst="rect">
            <a:avLst/>
          </a:prstGeom>
          <a:noFill/>
        </p:spPr>
        <p:txBody>
          <a:bodyPr wrap="square" rtlCol="0">
            <a:spAutoFit/>
          </a:bodyPr>
          <a:lstStyle/>
          <a:p>
            <a:r>
              <a:rPr lang="en-GB" sz="2400" b="1" dirty="0" smtClean="0">
                <a:latin typeface="Calibri Light" panose="020F0302020204030204" pitchFamily="34" charset="0"/>
                <a:cs typeface="Calibri Light" panose="020F0302020204030204" pitchFamily="34" charset="0"/>
              </a:rPr>
              <a:t>Service Provision</a:t>
            </a:r>
          </a:p>
          <a:p>
            <a:pPr marL="742950" lvl="1"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Four acute service components used to calculate a service provision score (min=0 ; max=1)</a:t>
            </a:r>
            <a:endParaRPr lang="en-GB" sz="2400"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Each aspect contributed 25% of total score</a:t>
            </a:r>
          </a:p>
          <a:p>
            <a:pPr marL="742950" lvl="1" indent="-285750">
              <a:buFont typeface="Arial" panose="020B0604020202020204" pitchFamily="34" charset="0"/>
              <a:buChar char="•"/>
            </a:pPr>
            <a:endParaRPr lang="en-GB" sz="2400"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endParaRPr lang="en-GB" sz="2400" dirty="0" smtClean="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endParaRPr lang="en-GB" sz="2400"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endParaRPr lang="en-GB" sz="2400" dirty="0" smtClean="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endParaRPr lang="en-GB" sz="2400"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Mean was taken for all units in a given health board</a:t>
            </a:r>
          </a:p>
        </p:txBody>
      </p:sp>
      <p:sp>
        <p:nvSpPr>
          <p:cNvPr id="15" name="Title 1"/>
          <p:cNvSpPr>
            <a:spLocks noGrp="1"/>
          </p:cNvSpPr>
          <p:nvPr>
            <p:ph type="ctrTitle"/>
          </p:nvPr>
        </p:nvSpPr>
        <p:spPr>
          <a:xfrm>
            <a:off x="324465" y="1566636"/>
            <a:ext cx="8515672" cy="650503"/>
          </a:xfrm>
        </p:spPr>
        <p:txBody>
          <a:bodyPr>
            <a:normAutofit/>
          </a:bodyPr>
          <a:lstStyle/>
          <a:p>
            <a:r>
              <a:rPr lang="en-GB" sz="2700" i="1" dirty="0" smtClean="0">
                <a:solidFill>
                  <a:schemeClr val="tx2"/>
                </a:solidFill>
                <a:latin typeface="Calibri Light" panose="020F0302020204030204" pitchFamily="34" charset="0"/>
                <a:cs typeface="Calibri Light" panose="020F0302020204030204" pitchFamily="34" charset="0"/>
              </a:rPr>
              <a:t>What data was collected?</a:t>
            </a:r>
            <a:endParaRPr lang="en-GB" sz="2700" i="1" dirty="0">
              <a:solidFill>
                <a:schemeClr val="tx2"/>
              </a:solidFill>
              <a:latin typeface="Calibri Light" panose="020F0302020204030204" pitchFamily="34" charset="0"/>
              <a:cs typeface="Calibri Light" panose="020F0302020204030204" pitchFamily="34" charset="0"/>
            </a:endParaRPr>
          </a:p>
        </p:txBody>
      </p:sp>
      <p:grpSp>
        <p:nvGrpSpPr>
          <p:cNvPr id="14" name="Group 13"/>
          <p:cNvGrpSpPr/>
          <p:nvPr/>
        </p:nvGrpSpPr>
        <p:grpSpPr>
          <a:xfrm>
            <a:off x="457200" y="58063"/>
            <a:ext cx="8111207" cy="1288596"/>
            <a:chOff x="457200" y="58063"/>
            <a:chExt cx="8111207" cy="1288596"/>
          </a:xfrm>
        </p:grpSpPr>
        <p:pic>
          <p:nvPicPr>
            <p:cNvPr id="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9" name="Picture 18">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graphicFrame>
        <p:nvGraphicFramePr>
          <p:cNvPr id="5" name="Table 4"/>
          <p:cNvGraphicFramePr>
            <a:graphicFrameLocks noGrp="1"/>
          </p:cNvGraphicFramePr>
          <p:nvPr>
            <p:extLst>
              <p:ext uri="{D42A27DB-BD31-4B8C-83A1-F6EECF244321}">
                <p14:modId xmlns:p14="http://schemas.microsoft.com/office/powerpoint/2010/main" val="1313328951"/>
              </p:ext>
            </p:extLst>
          </p:nvPr>
        </p:nvGraphicFramePr>
        <p:xfrm>
          <a:off x="1115616" y="3789040"/>
          <a:ext cx="6096000" cy="128016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691412564"/>
                    </a:ext>
                  </a:extLst>
                </a:gridCol>
                <a:gridCol w="3048000">
                  <a:extLst>
                    <a:ext uri="{9D8B030D-6E8A-4147-A177-3AD203B41FA5}">
                      <a16:colId xmlns:a16="http://schemas.microsoft.com/office/drawing/2014/main" val="1703825544"/>
                    </a:ext>
                  </a:extLst>
                </a:gridCol>
              </a:tblGrid>
              <a:tr h="640080">
                <a:tc>
                  <a:txBody>
                    <a:bodyPr/>
                    <a:lstStyle/>
                    <a:p>
                      <a:pPr algn="ctr">
                        <a:lnSpc>
                          <a:spcPct val="100000"/>
                        </a:lnSpc>
                      </a:pPr>
                      <a:r>
                        <a:rPr lang="en-GB" b="0" dirty="0" smtClean="0">
                          <a:solidFill>
                            <a:schemeClr val="accent1">
                              <a:lumMod val="50000"/>
                            </a:schemeClr>
                          </a:solidFill>
                        </a:rPr>
                        <a:t>Days of operation </a:t>
                      </a:r>
                      <a:endParaRPr lang="en-GB" b="0" dirty="0">
                        <a:solidFill>
                          <a:schemeClr val="accent1">
                            <a:lumMod val="50000"/>
                          </a:schemeClr>
                        </a:solidFill>
                      </a:endParaRPr>
                    </a:p>
                  </a:txBody>
                  <a:tcPr>
                    <a:solidFill>
                      <a:schemeClr val="accent1">
                        <a:lumMod val="40000"/>
                        <a:lumOff val="60000"/>
                      </a:schemeClr>
                    </a:solidFill>
                  </a:tcPr>
                </a:tc>
                <a:tc>
                  <a:txBody>
                    <a:bodyPr/>
                    <a:lstStyle/>
                    <a:p>
                      <a:pPr algn="ctr">
                        <a:lnSpc>
                          <a:spcPct val="100000"/>
                        </a:lnSpc>
                      </a:pPr>
                      <a:r>
                        <a:rPr lang="en-GB" b="0" dirty="0" smtClean="0">
                          <a:solidFill>
                            <a:schemeClr val="accent1">
                              <a:lumMod val="50000"/>
                            </a:schemeClr>
                          </a:solidFill>
                        </a:rPr>
                        <a:t>MDT meeting frequency</a:t>
                      </a:r>
                      <a:endParaRPr lang="en-GB" b="0" dirty="0">
                        <a:solidFill>
                          <a:schemeClr val="accent1">
                            <a:lumMod val="50000"/>
                          </a:schemeClr>
                        </a:solidFill>
                      </a:endParaRPr>
                    </a:p>
                  </a:txBody>
                  <a:tcPr>
                    <a:solidFill>
                      <a:schemeClr val="accent1">
                        <a:lumMod val="40000"/>
                        <a:lumOff val="60000"/>
                      </a:schemeClr>
                    </a:solidFill>
                  </a:tcPr>
                </a:tc>
                <a:extLst>
                  <a:ext uri="{0D108BD9-81ED-4DB2-BD59-A6C34878D82A}">
                    <a16:rowId xmlns:a16="http://schemas.microsoft.com/office/drawing/2014/main" val="1976802456"/>
                  </a:ext>
                </a:extLst>
              </a:tr>
              <a:tr h="640080">
                <a:tc>
                  <a:txBody>
                    <a:bodyPr/>
                    <a:lstStyle/>
                    <a:p>
                      <a:pPr algn="ctr">
                        <a:lnSpc>
                          <a:spcPct val="100000"/>
                        </a:lnSpc>
                      </a:pPr>
                      <a:r>
                        <a:rPr lang="en-GB" b="0" dirty="0" smtClean="0">
                          <a:solidFill>
                            <a:schemeClr val="accent1">
                              <a:lumMod val="50000"/>
                            </a:schemeClr>
                          </a:solidFill>
                        </a:rPr>
                        <a:t>Physiotherapy availability</a:t>
                      </a:r>
                      <a:endParaRPr lang="en-GB" b="0" dirty="0">
                        <a:solidFill>
                          <a:schemeClr val="accent1">
                            <a:lumMod val="50000"/>
                          </a:schemeClr>
                        </a:solidFill>
                      </a:endParaRPr>
                    </a:p>
                  </a:txBody>
                  <a:tcPr>
                    <a:solidFill>
                      <a:schemeClr val="accent1">
                        <a:lumMod val="40000"/>
                        <a:lumOff val="60000"/>
                      </a:schemeClr>
                    </a:solidFill>
                  </a:tcPr>
                </a:tc>
                <a:tc>
                  <a:txBody>
                    <a:bodyPr/>
                    <a:lstStyle/>
                    <a:p>
                      <a:pPr algn="ctr">
                        <a:lnSpc>
                          <a:spcPct val="100000"/>
                        </a:lnSpc>
                      </a:pPr>
                      <a:r>
                        <a:rPr lang="en-GB" b="0" dirty="0" smtClean="0">
                          <a:solidFill>
                            <a:schemeClr val="accent1">
                              <a:lumMod val="50000"/>
                            </a:schemeClr>
                          </a:solidFill>
                        </a:rPr>
                        <a:t>Occupational therapy availability</a:t>
                      </a:r>
                      <a:endParaRPr lang="en-GB" b="0" dirty="0">
                        <a:solidFill>
                          <a:schemeClr val="accent1">
                            <a:lumMod val="50000"/>
                          </a:schemeClr>
                        </a:solidFill>
                      </a:endParaRPr>
                    </a:p>
                  </a:txBody>
                  <a:tcPr>
                    <a:solidFill>
                      <a:schemeClr val="accent1">
                        <a:lumMod val="40000"/>
                        <a:lumOff val="60000"/>
                      </a:schemeClr>
                    </a:solidFill>
                  </a:tcPr>
                </a:tc>
                <a:extLst>
                  <a:ext uri="{0D108BD9-81ED-4DB2-BD59-A6C34878D82A}">
                    <a16:rowId xmlns:a16="http://schemas.microsoft.com/office/drawing/2014/main" val="1630630426"/>
                  </a:ext>
                </a:extLst>
              </a:tr>
            </a:tbl>
          </a:graphicData>
        </a:graphic>
      </p:graphicFrame>
    </p:spTree>
    <p:extLst>
      <p:ext uri="{BB962C8B-B14F-4D97-AF65-F5344CB8AC3E}">
        <p14:creationId xmlns:p14="http://schemas.microsoft.com/office/powerpoint/2010/main" val="1658674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Consultant Geriatrician Workforce</a:t>
            </a:r>
            <a:endParaRPr lang="en-GB" sz="2400" dirty="0"/>
          </a:p>
        </p:txBody>
      </p:sp>
      <p:pic>
        <p:nvPicPr>
          <p:cNvPr id="12" name="Content Placeholder 3"/>
          <p:cNvPicPr>
            <a:picLocks noChangeAspect="1"/>
          </p:cNvPicPr>
          <p:nvPr/>
        </p:nvPicPr>
        <p:blipFill>
          <a:blip r:embed="rId3"/>
          <a:stretch>
            <a:fillRect/>
          </a:stretch>
        </p:blipFill>
        <p:spPr>
          <a:xfrm>
            <a:off x="2755078" y="1225766"/>
            <a:ext cx="3069077" cy="4204216"/>
          </a:xfrm>
          <a:prstGeom prst="rect">
            <a:avLst/>
          </a:prstGeom>
        </p:spPr>
      </p:pic>
      <p:pic>
        <p:nvPicPr>
          <p:cNvPr id="15" name="Picture 14"/>
          <p:cNvPicPr>
            <a:picLocks noChangeAspect="1"/>
          </p:cNvPicPr>
          <p:nvPr/>
        </p:nvPicPr>
        <p:blipFill>
          <a:blip r:embed="rId4"/>
          <a:stretch>
            <a:fillRect/>
          </a:stretch>
        </p:blipFill>
        <p:spPr>
          <a:xfrm>
            <a:off x="2782080" y="5678119"/>
            <a:ext cx="3304318" cy="353599"/>
          </a:xfrm>
          <a:prstGeom prst="rect">
            <a:avLst/>
          </a:prstGeom>
        </p:spPr>
      </p:pic>
      <p:sp>
        <p:nvSpPr>
          <p:cNvPr id="5" name="Rectangle 4"/>
          <p:cNvSpPr/>
          <p:nvPr/>
        </p:nvSpPr>
        <p:spPr>
          <a:xfrm>
            <a:off x="5475562" y="4477989"/>
            <a:ext cx="3744416" cy="553998"/>
          </a:xfrm>
          <a:prstGeom prst="rect">
            <a:avLst/>
          </a:prstGeom>
        </p:spPr>
        <p:txBody>
          <a:bodyPr wrap="square">
            <a:spAutoFit/>
          </a:bodyPr>
          <a:lstStyle/>
          <a:p>
            <a:pPr lvl="1"/>
            <a:r>
              <a:rPr lang="en-GB" sz="1600" dirty="0"/>
              <a:t>Median </a:t>
            </a:r>
            <a:r>
              <a:rPr lang="en-GB" sz="1600" b="1" dirty="0"/>
              <a:t>1.45 FTE </a:t>
            </a:r>
            <a:r>
              <a:rPr lang="en-GB" sz="1400" dirty="0" smtClean="0"/>
              <a:t>/</a:t>
            </a:r>
            <a:r>
              <a:rPr lang="en-GB" sz="1400" dirty="0"/>
              <a:t>10,000 ≥65 years </a:t>
            </a:r>
          </a:p>
          <a:p>
            <a:pPr lvl="1"/>
            <a:r>
              <a:rPr lang="en-GB" sz="1400" dirty="0"/>
              <a:t>(Range: 0.54 – 2.40)</a:t>
            </a:r>
          </a:p>
        </p:txBody>
      </p:sp>
      <p:grpSp>
        <p:nvGrpSpPr>
          <p:cNvPr id="16" name="Group 15"/>
          <p:cNvGrpSpPr/>
          <p:nvPr/>
        </p:nvGrpSpPr>
        <p:grpSpPr>
          <a:xfrm>
            <a:off x="457200" y="58063"/>
            <a:ext cx="8111207" cy="1288596"/>
            <a:chOff x="457200" y="58063"/>
            <a:chExt cx="8111207" cy="1288596"/>
          </a:xfrm>
        </p:grpSpPr>
        <p:pic>
          <p:nvPicPr>
            <p:cNvPr id="1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irc_mi" descr="Image result for university of aberdeen logo">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20" name="Picture 19">
              <a:extLst>
                <a:ext uri="{FF2B5EF4-FFF2-40B4-BE49-F238E27FC236}">
                  <a16:creationId xmlns:a16="http://schemas.microsoft.com/office/drawing/2014/main" id="{C0C827D6-EE93-4F89-B119-F529552C1EB9}"/>
                </a:ext>
              </a:extLst>
            </p:cNvPr>
            <p:cNvPicPr>
              <a:picLocks noChangeAspect="1"/>
            </p:cNvPicPr>
            <p:nvPr/>
          </p:nvPicPr>
          <p:blipFill>
            <a:blip r:embed="rId8"/>
            <a:stretch>
              <a:fillRect/>
            </a:stretch>
          </p:blipFill>
          <p:spPr>
            <a:xfrm>
              <a:off x="457200" y="58063"/>
              <a:ext cx="1667089" cy="1288596"/>
            </a:xfrm>
            <a:prstGeom prst="rect">
              <a:avLst/>
            </a:prstGeom>
          </p:spPr>
        </p:pic>
      </p:grpSp>
    </p:spTree>
    <p:extLst>
      <p:ext uri="{BB962C8B-B14F-4D97-AF65-F5344CB8AC3E}">
        <p14:creationId xmlns:p14="http://schemas.microsoft.com/office/powerpoint/2010/main" val="3231091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Service Provision Score</a:t>
            </a:r>
            <a:endParaRPr lang="en-GB" sz="2800" dirty="0"/>
          </a:p>
        </p:txBody>
      </p:sp>
      <p:pic>
        <p:nvPicPr>
          <p:cNvPr id="12" name="Content Placeholder 3"/>
          <p:cNvPicPr>
            <a:picLocks noChangeAspect="1"/>
          </p:cNvPicPr>
          <p:nvPr/>
        </p:nvPicPr>
        <p:blipFill>
          <a:blip r:embed="rId3"/>
          <a:stretch>
            <a:fillRect/>
          </a:stretch>
        </p:blipFill>
        <p:spPr>
          <a:xfrm>
            <a:off x="683836" y="1274032"/>
            <a:ext cx="2627604" cy="3542083"/>
          </a:xfrm>
          <a:prstGeom prst="rect">
            <a:avLst/>
          </a:prstGeom>
        </p:spPr>
      </p:pic>
      <p:pic>
        <p:nvPicPr>
          <p:cNvPr id="14" name="Picture 13"/>
          <p:cNvPicPr>
            <a:picLocks noChangeAspect="1"/>
          </p:cNvPicPr>
          <p:nvPr/>
        </p:nvPicPr>
        <p:blipFill>
          <a:blip r:embed="rId4"/>
          <a:stretch>
            <a:fillRect/>
          </a:stretch>
        </p:blipFill>
        <p:spPr>
          <a:xfrm>
            <a:off x="5745874" y="1198749"/>
            <a:ext cx="2658086" cy="3615241"/>
          </a:xfrm>
          <a:prstGeom prst="rect">
            <a:avLst/>
          </a:prstGeom>
        </p:spPr>
      </p:pic>
      <p:pic>
        <p:nvPicPr>
          <p:cNvPr id="15" name="Picture 14"/>
          <p:cNvPicPr>
            <a:picLocks noChangeAspect="1"/>
          </p:cNvPicPr>
          <p:nvPr/>
        </p:nvPicPr>
        <p:blipFill>
          <a:blip r:embed="rId5"/>
          <a:stretch>
            <a:fillRect/>
          </a:stretch>
        </p:blipFill>
        <p:spPr>
          <a:xfrm>
            <a:off x="3059832" y="5661248"/>
            <a:ext cx="2664183" cy="396274"/>
          </a:xfrm>
          <a:prstGeom prst="rect">
            <a:avLst/>
          </a:prstGeom>
        </p:spPr>
      </p:pic>
      <p:sp>
        <p:nvSpPr>
          <p:cNvPr id="2" name="TextBox 1"/>
          <p:cNvSpPr txBox="1"/>
          <p:nvPr/>
        </p:nvSpPr>
        <p:spPr>
          <a:xfrm>
            <a:off x="1652125" y="1146823"/>
            <a:ext cx="864096" cy="369332"/>
          </a:xfrm>
          <a:prstGeom prst="rect">
            <a:avLst/>
          </a:prstGeom>
          <a:noFill/>
        </p:spPr>
        <p:txBody>
          <a:bodyPr wrap="square" rtlCol="0">
            <a:spAutoFit/>
          </a:bodyPr>
          <a:lstStyle/>
          <a:p>
            <a:r>
              <a:rPr lang="en-GB" b="1" dirty="0" smtClean="0"/>
              <a:t>Acute</a:t>
            </a:r>
            <a:endParaRPr lang="en-GB" b="1" dirty="0"/>
          </a:p>
        </p:txBody>
      </p:sp>
      <p:sp>
        <p:nvSpPr>
          <p:cNvPr id="16" name="TextBox 15"/>
          <p:cNvSpPr txBox="1"/>
          <p:nvPr/>
        </p:nvSpPr>
        <p:spPr>
          <a:xfrm>
            <a:off x="6275197" y="1237301"/>
            <a:ext cx="1357198" cy="369332"/>
          </a:xfrm>
          <a:prstGeom prst="rect">
            <a:avLst/>
          </a:prstGeom>
          <a:noFill/>
        </p:spPr>
        <p:txBody>
          <a:bodyPr wrap="square" rtlCol="0">
            <a:spAutoFit/>
          </a:bodyPr>
          <a:lstStyle/>
          <a:p>
            <a:r>
              <a:rPr lang="en-GB" b="1" dirty="0" smtClean="0"/>
              <a:t>Community</a:t>
            </a:r>
            <a:endParaRPr lang="en-GB" b="1" dirty="0"/>
          </a:p>
        </p:txBody>
      </p:sp>
      <p:sp>
        <p:nvSpPr>
          <p:cNvPr id="3" name="Rectangle 2"/>
          <p:cNvSpPr/>
          <p:nvPr/>
        </p:nvSpPr>
        <p:spPr>
          <a:xfrm>
            <a:off x="-288362" y="4811497"/>
            <a:ext cx="4572000" cy="646331"/>
          </a:xfrm>
          <a:prstGeom prst="rect">
            <a:avLst/>
          </a:prstGeom>
        </p:spPr>
        <p:txBody>
          <a:bodyPr>
            <a:spAutoFit/>
          </a:bodyPr>
          <a:lstStyle/>
          <a:p>
            <a:pPr lvl="1" algn="ctr"/>
            <a:r>
              <a:rPr lang="en-GB" b="1" dirty="0" smtClean="0"/>
              <a:t>Median SPS 0.81 </a:t>
            </a:r>
          </a:p>
          <a:p>
            <a:pPr lvl="1" algn="ctr"/>
            <a:r>
              <a:rPr lang="en-GB" b="1" dirty="0" smtClean="0"/>
              <a:t>(</a:t>
            </a:r>
            <a:r>
              <a:rPr lang="en-GB" b="1" dirty="0"/>
              <a:t>Range: 0.50 – 0.89)</a:t>
            </a:r>
          </a:p>
        </p:txBody>
      </p:sp>
      <p:sp>
        <p:nvSpPr>
          <p:cNvPr id="5" name="Rectangle 4"/>
          <p:cNvSpPr/>
          <p:nvPr/>
        </p:nvSpPr>
        <p:spPr>
          <a:xfrm>
            <a:off x="4572000" y="4818092"/>
            <a:ext cx="4572000" cy="646331"/>
          </a:xfrm>
          <a:prstGeom prst="rect">
            <a:avLst/>
          </a:prstGeom>
        </p:spPr>
        <p:txBody>
          <a:bodyPr>
            <a:spAutoFit/>
          </a:bodyPr>
          <a:lstStyle/>
          <a:p>
            <a:pPr lvl="1" algn="ctr"/>
            <a:r>
              <a:rPr lang="en-GB" b="1" dirty="0"/>
              <a:t>Median </a:t>
            </a:r>
            <a:r>
              <a:rPr lang="en-GB" b="1" dirty="0" smtClean="0"/>
              <a:t>SPS 0.60</a:t>
            </a:r>
          </a:p>
          <a:p>
            <a:pPr lvl="1" algn="ctr"/>
            <a:r>
              <a:rPr lang="en-GB" b="1" dirty="0" smtClean="0"/>
              <a:t>(</a:t>
            </a:r>
            <a:r>
              <a:rPr lang="en-GB" b="1" dirty="0"/>
              <a:t>Range: 0.48 – 0.82)</a:t>
            </a:r>
          </a:p>
        </p:txBody>
      </p:sp>
      <p:sp>
        <p:nvSpPr>
          <p:cNvPr id="8" name="Rounded Rectangle 7"/>
          <p:cNvSpPr/>
          <p:nvPr/>
        </p:nvSpPr>
        <p:spPr>
          <a:xfrm>
            <a:off x="152400" y="1052736"/>
            <a:ext cx="3987552" cy="4428723"/>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19" name="Rounded Rectangle 18"/>
          <p:cNvSpPr/>
          <p:nvPr/>
        </p:nvSpPr>
        <p:spPr>
          <a:xfrm>
            <a:off x="4960020" y="1106184"/>
            <a:ext cx="3788444" cy="4483056"/>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pic>
        <p:nvPicPr>
          <p:cNvPr id="2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7415" y="-25512"/>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irc_mi" descr="Image result for university of aberdeen logo">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3846" y="228646"/>
            <a:ext cx="2171194" cy="442595"/>
          </a:xfrm>
          <a:prstGeom prst="rect">
            <a:avLst/>
          </a:prstGeom>
          <a:noFill/>
          <a:ln>
            <a:noFill/>
          </a:ln>
        </p:spPr>
      </p:pic>
      <p:pic>
        <p:nvPicPr>
          <p:cNvPr id="26" name="Picture 25">
            <a:extLst>
              <a:ext uri="{FF2B5EF4-FFF2-40B4-BE49-F238E27FC236}">
                <a16:creationId xmlns:a16="http://schemas.microsoft.com/office/drawing/2014/main" id="{C0C827D6-EE93-4F89-B119-F529552C1EB9}"/>
              </a:ext>
            </a:extLst>
          </p:cNvPr>
          <p:cNvPicPr>
            <a:picLocks noChangeAspect="1"/>
          </p:cNvPicPr>
          <p:nvPr/>
        </p:nvPicPr>
        <p:blipFill>
          <a:blip r:embed="rId9"/>
          <a:stretch>
            <a:fillRect/>
          </a:stretch>
        </p:blipFill>
        <p:spPr>
          <a:xfrm>
            <a:off x="851457" y="-3570"/>
            <a:ext cx="1316183" cy="1017359"/>
          </a:xfrm>
          <a:prstGeom prst="rect">
            <a:avLst/>
          </a:prstGeom>
        </p:spPr>
      </p:pic>
    </p:spTree>
    <p:extLst>
      <p:ext uri="{BB962C8B-B14F-4D97-AF65-F5344CB8AC3E}">
        <p14:creationId xmlns:p14="http://schemas.microsoft.com/office/powerpoint/2010/main" val="555851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Number of Population affected by Service Provision Score</a:t>
            </a:r>
            <a:endParaRPr lang="en-GB" sz="2400" dirty="0"/>
          </a:p>
        </p:txBody>
      </p:sp>
      <p:pic>
        <p:nvPicPr>
          <p:cNvPr id="17" name="Content Placeholder 3"/>
          <p:cNvPicPr>
            <a:picLocks noChangeAspect="1"/>
          </p:cNvPicPr>
          <p:nvPr/>
        </p:nvPicPr>
        <p:blipFill>
          <a:blip r:embed="rId3"/>
          <a:stretch>
            <a:fillRect/>
          </a:stretch>
        </p:blipFill>
        <p:spPr>
          <a:xfrm>
            <a:off x="1043608" y="1544802"/>
            <a:ext cx="6821519" cy="4692509"/>
          </a:xfrm>
          <a:prstGeom prst="rect">
            <a:avLst/>
          </a:prstGeom>
        </p:spPr>
      </p:pic>
      <p:grpSp>
        <p:nvGrpSpPr>
          <p:cNvPr id="12" name="Group 11"/>
          <p:cNvGrpSpPr/>
          <p:nvPr/>
        </p:nvGrpSpPr>
        <p:grpSpPr>
          <a:xfrm>
            <a:off x="457200" y="58063"/>
            <a:ext cx="8111207" cy="1288596"/>
            <a:chOff x="457200" y="58063"/>
            <a:chExt cx="8111207" cy="1288596"/>
          </a:xfrm>
        </p:grpSpPr>
        <p:pic>
          <p:nvPicPr>
            <p:cNvPr id="1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rc_mi" descr="Image result for university of aberdeen logo">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6" name="Picture 15">
              <a:extLst>
                <a:ext uri="{FF2B5EF4-FFF2-40B4-BE49-F238E27FC236}">
                  <a16:creationId xmlns:a16="http://schemas.microsoft.com/office/drawing/2014/main" id="{C0C827D6-EE93-4F89-B119-F529552C1EB9}"/>
                </a:ext>
              </a:extLst>
            </p:cNvPr>
            <p:cNvPicPr>
              <a:picLocks noChangeAspect="1"/>
            </p:cNvPicPr>
            <p:nvPr/>
          </p:nvPicPr>
          <p:blipFill>
            <a:blip r:embed="rId7"/>
            <a:stretch>
              <a:fillRect/>
            </a:stretch>
          </p:blipFill>
          <p:spPr>
            <a:xfrm>
              <a:off x="457200" y="58063"/>
              <a:ext cx="1667089" cy="1288596"/>
            </a:xfrm>
            <a:prstGeom prst="rect">
              <a:avLst/>
            </a:prstGeom>
          </p:spPr>
        </p:pic>
      </p:grpSp>
    </p:spTree>
    <p:extLst>
      <p:ext uri="{BB962C8B-B14F-4D97-AF65-F5344CB8AC3E}">
        <p14:creationId xmlns:p14="http://schemas.microsoft.com/office/powerpoint/2010/main" val="3888941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465" y="1252411"/>
            <a:ext cx="8515672" cy="650503"/>
          </a:xfrm>
        </p:spPr>
        <p:txBody>
          <a:bodyPr>
            <a:normAutofit/>
          </a:bodyPr>
          <a:lstStyle/>
          <a:p>
            <a:r>
              <a:rPr lang="en-GB" sz="2800" b="1" i="1" dirty="0" smtClean="0">
                <a:solidFill>
                  <a:schemeClr val="tx2"/>
                </a:solidFill>
                <a:latin typeface="Calibri Light" panose="020F0302020204030204" pitchFamily="34" charset="0"/>
                <a:cs typeface="Calibri Light" panose="020F0302020204030204" pitchFamily="34" charset="0"/>
              </a:rPr>
              <a:t>Limitations and challenges of the project</a:t>
            </a:r>
            <a:endParaRPr lang="en-GB" sz="2800" b="1" i="1" dirty="0">
              <a:solidFill>
                <a:schemeClr val="tx2"/>
              </a:solidFill>
              <a:latin typeface="Calibri Light" panose="020F0302020204030204" pitchFamily="34" charset="0"/>
              <a:cs typeface="Calibri Light" panose="020F0302020204030204" pitchFamily="34" charset="0"/>
            </a:endParaRPr>
          </a:p>
        </p:txBody>
      </p:sp>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324465" y="1869510"/>
            <a:ext cx="8535337" cy="4647426"/>
          </a:xfrm>
          <a:prstGeom prst="rect">
            <a:avLst/>
          </a:prstGeom>
          <a:noFill/>
        </p:spPr>
        <p:txBody>
          <a:bodyPr wrap="square" rtlCol="0">
            <a:spAutoFit/>
          </a:bodyPr>
          <a:lstStyle/>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Comparison of services that may not be exclusive to older people, as not all hospitals have a dedicated frailty unit/ staff may cover multiple areas</a:t>
            </a:r>
          </a:p>
          <a:p>
            <a:pPr marL="285750" indent="-285750">
              <a:buFont typeface="Arial" panose="020B0604020202020204" pitchFamily="34" charset="0"/>
              <a:buChar char="•"/>
            </a:pPr>
            <a:endParaRPr lang="en-GB"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No </a:t>
            </a:r>
            <a:r>
              <a:rPr lang="en-GB" sz="2400" dirty="0">
                <a:latin typeface="Calibri Light" panose="020F0302020204030204" pitchFamily="34" charset="0"/>
                <a:cs typeface="Calibri Light" panose="020F0302020204030204" pitchFamily="34" charset="0"/>
              </a:rPr>
              <a:t>weightage for Service Provision Scores </a:t>
            </a:r>
            <a:endParaRPr lang="en-GB" sz="24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No adjustment for baseline health status of population in each board</a:t>
            </a:r>
          </a:p>
          <a:p>
            <a:pPr marL="285750" indent="-285750">
              <a:buFont typeface="Arial" panose="020B0604020202020204" pitchFamily="34" charset="0"/>
              <a:buChar char="•"/>
            </a:pPr>
            <a:endParaRPr lang="en-GB"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Ideally we would relate specialist service provision to number of frail individuals rather than over 65s</a:t>
            </a:r>
          </a:p>
          <a:p>
            <a:pPr marL="285750" indent="-285750">
              <a:buFont typeface="Arial" panose="020B0604020202020204" pitchFamily="34" charset="0"/>
              <a:buChar char="•"/>
            </a:pPr>
            <a:endParaRPr lang="en-GB" sz="2400" dirty="0" smtClean="0"/>
          </a:p>
        </p:txBody>
      </p:sp>
      <p:grpSp>
        <p:nvGrpSpPr>
          <p:cNvPr id="14" name="Group 13"/>
          <p:cNvGrpSpPr/>
          <p:nvPr/>
        </p:nvGrpSpPr>
        <p:grpSpPr>
          <a:xfrm>
            <a:off x="457200" y="58063"/>
            <a:ext cx="8111207" cy="1288596"/>
            <a:chOff x="457200" y="58063"/>
            <a:chExt cx="8111207" cy="1288596"/>
          </a:xfrm>
        </p:grpSpPr>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7" name="Picture 16">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Tree>
    <p:extLst>
      <p:ext uri="{BB962C8B-B14F-4D97-AF65-F5344CB8AC3E}">
        <p14:creationId xmlns:p14="http://schemas.microsoft.com/office/powerpoint/2010/main" val="617554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465" y="1566636"/>
            <a:ext cx="8515672" cy="650503"/>
          </a:xfrm>
        </p:spPr>
        <p:txBody>
          <a:bodyPr>
            <a:normAutofit/>
          </a:bodyPr>
          <a:lstStyle/>
          <a:p>
            <a:r>
              <a:rPr lang="en-GB" sz="2700" i="1" dirty="0" smtClean="0">
                <a:solidFill>
                  <a:schemeClr val="tx2"/>
                </a:solidFill>
                <a:latin typeface="Calibri Light" panose="020F0302020204030204" pitchFamily="34" charset="0"/>
                <a:cs typeface="Calibri Light" panose="020F0302020204030204" pitchFamily="34" charset="0"/>
              </a:rPr>
              <a:t>Considering Frailty</a:t>
            </a:r>
            <a:endParaRPr lang="en-GB" sz="2700" i="1" dirty="0">
              <a:solidFill>
                <a:schemeClr val="tx2"/>
              </a:solidFill>
              <a:latin typeface="Calibri Light" panose="020F0302020204030204" pitchFamily="34" charset="0"/>
              <a:cs typeface="Calibri Light" panose="020F0302020204030204" pitchFamily="34" charset="0"/>
            </a:endParaRPr>
          </a:p>
        </p:txBody>
      </p:sp>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08517" y="2423240"/>
            <a:ext cx="8604448"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Clinically recognisable aging-related </a:t>
            </a:r>
            <a:r>
              <a:rPr lang="en-GB" sz="2400" dirty="0"/>
              <a:t>state of </a:t>
            </a:r>
            <a:r>
              <a:rPr lang="en-GB" sz="2400" dirty="0" smtClean="0"/>
              <a:t>vulnerability</a:t>
            </a:r>
          </a:p>
          <a:p>
            <a:pPr marL="285750" indent="-285750">
              <a:buFont typeface="Arial" panose="020B0604020202020204" pitchFamily="34" charset="0"/>
              <a:buChar char="•"/>
            </a:pPr>
            <a:r>
              <a:rPr lang="en-GB" sz="2400" dirty="0" smtClean="0"/>
              <a:t>High </a:t>
            </a:r>
            <a:r>
              <a:rPr lang="en-GB" sz="2400" dirty="0"/>
              <a:t>risk </a:t>
            </a:r>
            <a:r>
              <a:rPr lang="en-GB" sz="2400" dirty="0" smtClean="0"/>
              <a:t>for</a:t>
            </a:r>
            <a:r>
              <a:rPr lang="en-GB" sz="2400" dirty="0"/>
              <a:t>: mortality;  falls; disability; </a:t>
            </a:r>
            <a:r>
              <a:rPr lang="en-GB" sz="2400" dirty="0" smtClean="0"/>
              <a:t>hospitalization</a:t>
            </a:r>
          </a:p>
          <a:p>
            <a:r>
              <a:rPr lang="en-GB" sz="2400" dirty="0" smtClean="0"/>
              <a:t> </a:t>
            </a:r>
          </a:p>
          <a:p>
            <a:pPr marL="285750" indent="-285750">
              <a:buFont typeface="Arial" panose="020B0604020202020204" pitchFamily="34" charset="0"/>
              <a:buChar char="•"/>
            </a:pPr>
            <a:r>
              <a:rPr lang="en-GB" sz="2400" dirty="0" smtClean="0"/>
              <a:t>Fried Criteria </a:t>
            </a:r>
            <a:r>
              <a:rPr lang="en-GB" sz="2400" dirty="0"/>
              <a:t>(3-5/5 = frail)</a:t>
            </a:r>
          </a:p>
          <a:p>
            <a:pPr marL="742950" lvl="1" indent="-285750">
              <a:buFont typeface="Arial" panose="020B0604020202020204" pitchFamily="34" charset="0"/>
              <a:buChar char="•"/>
            </a:pPr>
            <a:r>
              <a:rPr lang="en-GB" sz="2400" dirty="0" smtClean="0"/>
              <a:t>Weight </a:t>
            </a:r>
            <a:r>
              <a:rPr lang="en-GB" sz="2400" dirty="0"/>
              <a:t>loss </a:t>
            </a:r>
          </a:p>
          <a:p>
            <a:pPr marL="742950" lvl="1" indent="-285750">
              <a:buFont typeface="Arial" panose="020B0604020202020204" pitchFamily="34" charset="0"/>
              <a:buChar char="•"/>
            </a:pPr>
            <a:r>
              <a:rPr lang="en-GB" sz="2400" dirty="0"/>
              <a:t>Weakness </a:t>
            </a:r>
            <a:r>
              <a:rPr lang="en-GB" sz="2400" dirty="0" smtClean="0"/>
              <a:t>(grip strength)</a:t>
            </a:r>
            <a:endParaRPr lang="en-GB" sz="2400" dirty="0"/>
          </a:p>
          <a:p>
            <a:pPr marL="742950" lvl="1" indent="-285750">
              <a:buFont typeface="Arial" panose="020B0604020202020204" pitchFamily="34" charset="0"/>
              <a:buChar char="•"/>
            </a:pPr>
            <a:r>
              <a:rPr lang="en-GB" sz="2400" dirty="0"/>
              <a:t>Exhaustion</a:t>
            </a:r>
          </a:p>
          <a:p>
            <a:pPr marL="742950" lvl="1" indent="-285750">
              <a:buFont typeface="Arial" panose="020B0604020202020204" pitchFamily="34" charset="0"/>
              <a:buChar char="•"/>
            </a:pPr>
            <a:r>
              <a:rPr lang="en-GB" sz="2400" dirty="0"/>
              <a:t>Slowed walking speed</a:t>
            </a:r>
          </a:p>
          <a:p>
            <a:pPr marL="742950" lvl="1" indent="-285750">
              <a:buFont typeface="Arial" panose="020B0604020202020204" pitchFamily="34" charset="0"/>
              <a:buChar char="•"/>
            </a:pPr>
            <a:r>
              <a:rPr lang="en-GB" sz="2400" dirty="0"/>
              <a:t>Low activity </a:t>
            </a:r>
          </a:p>
        </p:txBody>
      </p:sp>
      <p:grpSp>
        <p:nvGrpSpPr>
          <p:cNvPr id="14" name="Group 13"/>
          <p:cNvGrpSpPr/>
          <p:nvPr/>
        </p:nvGrpSpPr>
        <p:grpSpPr>
          <a:xfrm>
            <a:off x="457200" y="58063"/>
            <a:ext cx="8111207" cy="1288596"/>
            <a:chOff x="457200" y="58063"/>
            <a:chExt cx="8111207" cy="1288596"/>
          </a:xfrm>
        </p:grpSpPr>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7" name="Picture 16">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Tree>
    <p:extLst>
      <p:ext uri="{BB962C8B-B14F-4D97-AF65-F5344CB8AC3E}">
        <p14:creationId xmlns:p14="http://schemas.microsoft.com/office/powerpoint/2010/main" val="2936288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050" y="1401913"/>
            <a:ext cx="8515672" cy="650503"/>
          </a:xfrm>
        </p:spPr>
        <p:txBody>
          <a:bodyPr>
            <a:normAutofit/>
          </a:bodyPr>
          <a:lstStyle/>
          <a:p>
            <a:r>
              <a:rPr lang="en-GB" sz="2700" i="1" dirty="0" smtClean="0">
                <a:solidFill>
                  <a:schemeClr val="tx2"/>
                </a:solidFill>
                <a:latin typeface="Calibri Light" panose="020F0302020204030204" pitchFamily="34" charset="0"/>
                <a:cs typeface="Calibri Light" panose="020F0302020204030204" pitchFamily="34" charset="0"/>
              </a:rPr>
              <a:t>Considering Frailty</a:t>
            </a:r>
            <a:endParaRPr lang="en-GB" sz="2700" i="1" dirty="0">
              <a:solidFill>
                <a:schemeClr val="tx2"/>
              </a:solidFill>
              <a:latin typeface="Calibri Light" panose="020F0302020204030204" pitchFamily="34" charset="0"/>
              <a:cs typeface="Calibri Light" panose="020F0302020204030204" pitchFamily="34" charset="0"/>
            </a:endParaRPr>
          </a:p>
        </p:txBody>
      </p:sp>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p:cNvGrpSpPr/>
          <p:nvPr/>
        </p:nvGrpSpPr>
        <p:grpSpPr>
          <a:xfrm>
            <a:off x="457200" y="58063"/>
            <a:ext cx="8111207" cy="1288596"/>
            <a:chOff x="457200" y="58063"/>
            <a:chExt cx="8111207" cy="1288596"/>
          </a:xfrm>
        </p:grpSpPr>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7" name="Picture 16">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pic>
        <p:nvPicPr>
          <p:cNvPr id="19" name="New picture"/>
          <p:cNvPicPr/>
          <p:nvPr/>
        </p:nvPicPr>
        <p:blipFill>
          <a:blip r:embed="rId7"/>
          <a:stretch>
            <a:fillRect/>
          </a:stretch>
        </p:blipFill>
        <p:spPr>
          <a:xfrm>
            <a:off x="1547664" y="2204238"/>
            <a:ext cx="5943600" cy="3787394"/>
          </a:xfrm>
          <a:prstGeom prst="rect">
            <a:avLst/>
          </a:prstGeom>
          <a:solidFill>
            <a:schemeClr val="bg1"/>
          </a:solidFill>
        </p:spPr>
      </p:pic>
      <p:sp>
        <p:nvSpPr>
          <p:cNvPr id="21" name="Footer Placeholder 3"/>
          <p:cNvSpPr>
            <a:spLocks noGrp="1"/>
          </p:cNvSpPr>
          <p:nvPr>
            <p:ph type="ftr" idx="10"/>
          </p:nvPr>
        </p:nvSpPr>
        <p:spPr>
          <a:xfrm>
            <a:off x="0" y="6165304"/>
            <a:ext cx="7677150" cy="692696"/>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FontTx/>
              <a:buNone/>
            </a:pPr>
            <a:r>
              <a:rPr lang="en-US" altLang="en-US" sz="1000" i="1" dirty="0">
                <a:solidFill>
                  <a:srgbClr val="333333"/>
                </a:solidFill>
              </a:rPr>
              <a:t>Age and Ageing</a:t>
            </a:r>
            <a:r>
              <a:rPr lang="en-US" altLang="en-US" sz="1000" dirty="0">
                <a:solidFill>
                  <a:srgbClr val="333333"/>
                </a:solidFill>
              </a:rPr>
              <a:t>, Volume 44, Issue 1, January 2015, Pages 162–165, </a:t>
            </a:r>
            <a:r>
              <a:rPr lang="en-US" altLang="en-US" sz="1000" dirty="0">
                <a:solidFill>
                  <a:srgbClr val="333333"/>
                </a:solidFill>
                <a:hlinkClick r:id="rId8"/>
              </a:rPr>
              <a:t>https://</a:t>
            </a:r>
            <a:r>
              <a:rPr lang="en-US" altLang="en-US" sz="1000" dirty="0" smtClean="0">
                <a:solidFill>
                  <a:srgbClr val="333333"/>
                </a:solidFill>
                <a:hlinkClick r:id="rId8"/>
              </a:rPr>
              <a:t>doi.org/10.1093/ageing/afu148</a:t>
            </a:r>
            <a:endParaRPr lang="en-US" altLang="en-US" sz="1000" dirty="0">
              <a:solidFill>
                <a:srgbClr val="333333"/>
              </a:solidFill>
            </a:endParaRPr>
          </a:p>
        </p:txBody>
      </p:sp>
    </p:spTree>
    <p:extLst>
      <p:ext uri="{BB962C8B-B14F-4D97-AF65-F5344CB8AC3E}">
        <p14:creationId xmlns:p14="http://schemas.microsoft.com/office/powerpoint/2010/main" val="1058924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p:cNvGrpSpPr/>
          <p:nvPr/>
        </p:nvGrpSpPr>
        <p:grpSpPr>
          <a:xfrm>
            <a:off x="457200" y="58063"/>
            <a:ext cx="8111207" cy="1288596"/>
            <a:chOff x="457200" y="58063"/>
            <a:chExt cx="8111207" cy="1288596"/>
          </a:xfrm>
        </p:grpSpPr>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7" name="Picture 16">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
        <p:nvSpPr>
          <p:cNvPr id="19" name="Title 1"/>
          <p:cNvSpPr>
            <a:spLocks noGrp="1"/>
          </p:cNvSpPr>
          <p:nvPr>
            <p:ph type="ctrTitle"/>
          </p:nvPr>
        </p:nvSpPr>
        <p:spPr>
          <a:xfrm>
            <a:off x="338050" y="1401913"/>
            <a:ext cx="8515672" cy="650503"/>
          </a:xfrm>
        </p:spPr>
        <p:txBody>
          <a:bodyPr>
            <a:normAutofit/>
          </a:bodyPr>
          <a:lstStyle/>
          <a:p>
            <a:r>
              <a:rPr lang="en-GB" sz="2800" b="1" i="1" dirty="0" smtClean="0">
                <a:solidFill>
                  <a:schemeClr val="tx2"/>
                </a:solidFill>
                <a:latin typeface="Calibri Light" panose="020F0302020204030204" pitchFamily="34" charset="0"/>
                <a:cs typeface="Calibri Light" panose="020F0302020204030204" pitchFamily="34" charset="0"/>
              </a:rPr>
              <a:t>One </a:t>
            </a:r>
            <a:r>
              <a:rPr lang="en-GB" sz="2800" b="1" i="1" dirty="0" err="1" smtClean="0">
                <a:solidFill>
                  <a:schemeClr val="tx2"/>
                </a:solidFill>
                <a:latin typeface="Calibri Light" panose="020F0302020204030204" pitchFamily="34" charset="0"/>
                <a:cs typeface="Calibri Light" panose="020F0302020204030204" pitchFamily="34" charset="0"/>
              </a:rPr>
              <a:t>SCoOP</a:t>
            </a:r>
            <a:r>
              <a:rPr lang="en-GB" sz="2800" b="1" i="1" dirty="0" smtClean="0">
                <a:solidFill>
                  <a:schemeClr val="tx2"/>
                </a:solidFill>
                <a:latin typeface="Calibri Light" panose="020F0302020204030204" pitchFamily="34" charset="0"/>
                <a:cs typeface="Calibri Light" panose="020F0302020204030204" pitchFamily="34" charset="0"/>
              </a:rPr>
              <a:t> or Two?</a:t>
            </a:r>
            <a:endParaRPr lang="en-GB" sz="2800" b="1" i="1" dirty="0">
              <a:solidFill>
                <a:schemeClr val="tx2"/>
              </a:solidFill>
              <a:latin typeface="Calibri Light" panose="020F0302020204030204" pitchFamily="34" charset="0"/>
              <a:cs typeface="Calibri Light" panose="020F0302020204030204" pitchFamily="34" charset="0"/>
            </a:endParaRPr>
          </a:p>
        </p:txBody>
      </p:sp>
      <p:pic>
        <p:nvPicPr>
          <p:cNvPr id="21" name="Picture 20" descr="ice cream.jpg"/>
          <p:cNvPicPr>
            <a:picLocks noChangeAspect="1"/>
          </p:cNvPicPr>
          <p:nvPr/>
        </p:nvPicPr>
        <p:blipFill>
          <a:blip r:embed="rId7" cstate="print"/>
          <a:stretch>
            <a:fillRect/>
          </a:stretch>
        </p:blipFill>
        <p:spPr>
          <a:xfrm>
            <a:off x="136735" y="2283434"/>
            <a:ext cx="2078360" cy="2922694"/>
          </a:xfrm>
          <a:prstGeom prst="rect">
            <a:avLst/>
          </a:prstGeom>
        </p:spPr>
      </p:pic>
      <p:sp>
        <p:nvSpPr>
          <p:cNvPr id="5" name="TextBox 4"/>
          <p:cNvSpPr txBox="1"/>
          <p:nvPr/>
        </p:nvSpPr>
        <p:spPr>
          <a:xfrm>
            <a:off x="2411760" y="2119852"/>
            <a:ext cx="6264696" cy="353943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Data collection complete for second detailed audit using REDCAP system</a:t>
            </a: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Focus on CGA in the acute setting</a:t>
            </a:r>
          </a:p>
          <a:p>
            <a:pPr marL="742950" lvl="1" indent="-285750">
              <a:buFont typeface="Arial" panose="020B0604020202020204" pitchFamily="34" charset="0"/>
              <a:buChar char="•"/>
            </a:pPr>
            <a:r>
              <a:rPr lang="en-GB" sz="2000" dirty="0" smtClean="0">
                <a:latin typeface="Calibri Light" panose="020F0302020204030204" pitchFamily="34" charset="0"/>
                <a:cs typeface="Calibri Light" panose="020F0302020204030204" pitchFamily="34" charset="0"/>
              </a:rPr>
              <a:t>Admission routes</a:t>
            </a:r>
          </a:p>
          <a:p>
            <a:pPr marL="742950" lvl="1" indent="-285750">
              <a:buFont typeface="Arial" panose="020B0604020202020204" pitchFamily="34" charset="0"/>
              <a:buChar char="•"/>
            </a:pPr>
            <a:r>
              <a:rPr lang="en-GB" sz="2000" dirty="0" smtClean="0">
                <a:latin typeface="Calibri Light" panose="020F0302020204030204" pitchFamily="34" charset="0"/>
                <a:cs typeface="Calibri Light" panose="020F0302020204030204" pitchFamily="34" charset="0"/>
              </a:rPr>
              <a:t>Frailty screening tools</a:t>
            </a:r>
          </a:p>
          <a:p>
            <a:pPr marL="742950" lvl="1" indent="-285750">
              <a:buFont typeface="Arial" panose="020B0604020202020204" pitchFamily="34" charset="0"/>
              <a:buChar char="•"/>
            </a:pPr>
            <a:r>
              <a:rPr lang="en-GB" sz="2000" dirty="0" smtClean="0">
                <a:latin typeface="Calibri Light" panose="020F0302020204030204" pitchFamily="34" charset="0"/>
                <a:cs typeface="Calibri Light" panose="020F0302020204030204" pitchFamily="34" charset="0"/>
              </a:rPr>
              <a:t>Linked services e.g. hospital at home, </a:t>
            </a:r>
            <a:r>
              <a:rPr lang="en-GB" sz="2000" dirty="0" err="1" smtClean="0">
                <a:latin typeface="Calibri Light" panose="020F0302020204030204" pitchFamily="34" charset="0"/>
                <a:cs typeface="Calibri Light" panose="020F0302020204030204" pitchFamily="34" charset="0"/>
              </a:rPr>
              <a:t>orthogeriatrics</a:t>
            </a:r>
            <a:endParaRPr lang="en-GB" sz="20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Responses from 26/29 Scottish hospitals </a:t>
            </a: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Funding secured via BGS STR Grant to cover ISD data acquisition and statistician time </a:t>
            </a:r>
            <a:endParaRPr lang="en-GB"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20854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p:cNvGrpSpPr/>
          <p:nvPr/>
        </p:nvGrpSpPr>
        <p:grpSpPr>
          <a:xfrm>
            <a:off x="457200" y="58063"/>
            <a:ext cx="8111207" cy="1288596"/>
            <a:chOff x="457200" y="58063"/>
            <a:chExt cx="8111207" cy="1288596"/>
          </a:xfrm>
        </p:grpSpPr>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7" name="Picture 16">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
        <p:nvSpPr>
          <p:cNvPr id="19" name="Title 1"/>
          <p:cNvSpPr>
            <a:spLocks noGrp="1"/>
          </p:cNvSpPr>
          <p:nvPr>
            <p:ph type="ctrTitle"/>
          </p:nvPr>
        </p:nvSpPr>
        <p:spPr>
          <a:xfrm>
            <a:off x="338050" y="1401913"/>
            <a:ext cx="8515672" cy="650503"/>
          </a:xfrm>
        </p:spPr>
        <p:txBody>
          <a:bodyPr>
            <a:normAutofit/>
          </a:bodyPr>
          <a:lstStyle/>
          <a:p>
            <a:r>
              <a:rPr lang="en-GB" sz="2800" b="1" i="1" dirty="0" smtClean="0">
                <a:solidFill>
                  <a:schemeClr val="tx2"/>
                </a:solidFill>
                <a:latin typeface="Calibri Light" panose="020F0302020204030204" pitchFamily="34" charset="0"/>
                <a:cs typeface="Calibri Light" panose="020F0302020204030204" pitchFamily="34" charset="0"/>
              </a:rPr>
              <a:t>Even more </a:t>
            </a:r>
            <a:r>
              <a:rPr lang="en-GB" sz="2800" b="1" i="1" dirty="0" err="1" smtClean="0">
                <a:solidFill>
                  <a:schemeClr val="tx2"/>
                </a:solidFill>
                <a:latin typeface="Calibri Light" panose="020F0302020204030204" pitchFamily="34" charset="0"/>
                <a:cs typeface="Calibri Light" panose="020F0302020204030204" pitchFamily="34" charset="0"/>
              </a:rPr>
              <a:t>SCoOPs</a:t>
            </a:r>
            <a:r>
              <a:rPr lang="en-GB" sz="2800" b="1" i="1" dirty="0" smtClean="0">
                <a:solidFill>
                  <a:schemeClr val="tx2"/>
                </a:solidFill>
                <a:latin typeface="Calibri Light" panose="020F0302020204030204" pitchFamily="34" charset="0"/>
                <a:cs typeface="Calibri Light" panose="020F0302020204030204" pitchFamily="34" charset="0"/>
              </a:rPr>
              <a:t>?</a:t>
            </a:r>
            <a:endParaRPr lang="en-GB" sz="2800" b="1" i="1" dirty="0">
              <a:solidFill>
                <a:schemeClr val="tx2"/>
              </a:solidFill>
              <a:latin typeface="Calibri Light" panose="020F0302020204030204" pitchFamily="34" charset="0"/>
              <a:cs typeface="Calibri Light" panose="020F0302020204030204" pitchFamily="34" charset="0"/>
            </a:endParaRPr>
          </a:p>
        </p:txBody>
      </p:sp>
      <p:pic>
        <p:nvPicPr>
          <p:cNvPr id="20" name="Picture 19" descr="800px_COLOURBOX8321754.jpg"/>
          <p:cNvPicPr>
            <a:picLocks noChangeAspect="1"/>
          </p:cNvPicPr>
          <p:nvPr/>
        </p:nvPicPr>
        <p:blipFill>
          <a:blip r:embed="rId7" cstate="print"/>
          <a:stretch>
            <a:fillRect/>
          </a:stretch>
        </p:blipFill>
        <p:spPr>
          <a:xfrm>
            <a:off x="791782" y="1948574"/>
            <a:ext cx="1889232" cy="3573015"/>
          </a:xfrm>
          <a:prstGeom prst="rect">
            <a:avLst/>
          </a:prstGeom>
        </p:spPr>
      </p:pic>
      <p:sp>
        <p:nvSpPr>
          <p:cNvPr id="2" name="Rectangle 1"/>
          <p:cNvSpPr/>
          <p:nvPr/>
        </p:nvSpPr>
        <p:spPr>
          <a:xfrm>
            <a:off x="2987824" y="2276512"/>
            <a:ext cx="5274097" cy="2585323"/>
          </a:xfrm>
          <a:prstGeom prst="rect">
            <a:avLst/>
          </a:prstGeom>
        </p:spPr>
        <p:txBody>
          <a:bodyPr wrap="square">
            <a:spAutoFit/>
          </a:bodyPr>
          <a:lstStyle/>
          <a:p>
            <a:r>
              <a:rPr lang="en-GB" b="1" i="1" dirty="0">
                <a:latin typeface="Calibri Light" panose="020F0302020204030204" pitchFamily="34" charset="0"/>
                <a:cs typeface="Calibri Light" panose="020F0302020204030204" pitchFamily="34" charset="0"/>
              </a:rPr>
              <a:t>Current working groups: </a:t>
            </a:r>
            <a:endParaRPr lang="en-GB" b="1" i="1" dirty="0" smtClean="0">
              <a:latin typeface="Calibri Light" panose="020F0302020204030204" pitchFamily="34" charset="0"/>
              <a:cs typeface="Calibri Light" panose="020F0302020204030204" pitchFamily="34" charset="0"/>
            </a:endParaRPr>
          </a:p>
          <a:p>
            <a:r>
              <a:rPr lang="en-GB" dirty="0" err="1" smtClean="0">
                <a:latin typeface="Calibri Light" panose="020F0302020204030204" pitchFamily="34" charset="0"/>
                <a:cs typeface="Calibri Light" panose="020F0302020204030204" pitchFamily="34" charset="0"/>
              </a:rPr>
              <a:t>SCoOP</a:t>
            </a:r>
            <a:r>
              <a:rPr lang="en-GB" dirty="0" smtClean="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Acute </a:t>
            </a:r>
            <a:r>
              <a:rPr lang="en-GB" dirty="0" smtClean="0">
                <a:latin typeface="Calibri Light" panose="020F0302020204030204" pitchFamily="34" charset="0"/>
                <a:cs typeface="Calibri Light" panose="020F0302020204030204" pitchFamily="34" charset="0"/>
              </a:rPr>
              <a:t>Care </a:t>
            </a:r>
          </a:p>
          <a:p>
            <a:r>
              <a:rPr lang="en-GB" dirty="0" err="1" smtClean="0">
                <a:latin typeface="Calibri Light" panose="020F0302020204030204" pitchFamily="34" charset="0"/>
                <a:cs typeface="Calibri Light" panose="020F0302020204030204" pitchFamily="34" charset="0"/>
              </a:rPr>
              <a:t>SCoOP</a:t>
            </a:r>
            <a:r>
              <a:rPr lang="en-GB" dirty="0" smtClean="0">
                <a:latin typeface="Calibri Light" panose="020F0302020204030204" pitchFamily="34" charset="0"/>
                <a:cs typeface="Calibri Light" panose="020F0302020204030204" pitchFamily="34" charset="0"/>
              </a:rPr>
              <a:t> CGA</a:t>
            </a:r>
          </a:p>
          <a:p>
            <a:r>
              <a:rPr lang="en-GB" dirty="0" err="1" smtClean="0">
                <a:latin typeface="Calibri Light" panose="020F0302020204030204" pitchFamily="34" charset="0"/>
                <a:cs typeface="Calibri Light" panose="020F0302020204030204" pitchFamily="34" charset="0"/>
              </a:rPr>
              <a:t>SCoOP</a:t>
            </a:r>
            <a:r>
              <a:rPr lang="en-GB" dirty="0" smtClean="0">
                <a:latin typeface="Calibri Light" panose="020F0302020204030204" pitchFamily="34" charset="0"/>
                <a:cs typeface="Calibri Light" panose="020F0302020204030204" pitchFamily="34" charset="0"/>
              </a:rPr>
              <a:t> Emergency Department</a:t>
            </a:r>
          </a:p>
          <a:p>
            <a:endParaRPr lang="en-GB" dirty="0">
              <a:latin typeface="Calibri Light" panose="020F0302020204030204" pitchFamily="34" charset="0"/>
              <a:cs typeface="Calibri Light" panose="020F0302020204030204" pitchFamily="34" charset="0"/>
            </a:endParaRPr>
          </a:p>
          <a:p>
            <a:r>
              <a:rPr lang="en-GB" b="1" i="1" dirty="0">
                <a:latin typeface="Calibri Light" panose="020F0302020204030204" pitchFamily="34" charset="0"/>
                <a:cs typeface="Calibri Light" panose="020F0302020204030204" pitchFamily="34" charset="0"/>
              </a:rPr>
              <a:t>Work in progress: </a:t>
            </a:r>
            <a:endParaRPr lang="en-GB" b="1" i="1" dirty="0" smtClean="0">
              <a:latin typeface="Calibri Light" panose="020F0302020204030204" pitchFamily="34" charset="0"/>
              <a:cs typeface="Calibri Light" panose="020F0302020204030204" pitchFamily="34" charset="0"/>
            </a:endParaRPr>
          </a:p>
          <a:p>
            <a:r>
              <a:rPr lang="en-GB" dirty="0" err="1" smtClean="0">
                <a:latin typeface="Calibri Light" panose="020F0302020204030204" pitchFamily="34" charset="0"/>
                <a:cs typeface="Calibri Light" panose="020F0302020204030204" pitchFamily="34" charset="0"/>
              </a:rPr>
              <a:t>SCoOP</a:t>
            </a:r>
            <a:r>
              <a:rPr lang="en-GB" dirty="0" smtClean="0">
                <a:latin typeface="Calibri Light" panose="020F0302020204030204" pitchFamily="34" charset="0"/>
                <a:cs typeface="Calibri Light" panose="020F0302020204030204" pitchFamily="34" charset="0"/>
              </a:rPr>
              <a:t> Pharmacy</a:t>
            </a:r>
          </a:p>
          <a:p>
            <a:r>
              <a:rPr lang="en-GB" dirty="0" err="1" smtClean="0">
                <a:latin typeface="Calibri Light" panose="020F0302020204030204" pitchFamily="34" charset="0"/>
                <a:cs typeface="Calibri Light" panose="020F0302020204030204" pitchFamily="34" charset="0"/>
              </a:rPr>
              <a:t>SCoOP</a:t>
            </a:r>
            <a:r>
              <a:rPr lang="en-GB" dirty="0" smtClean="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Surgical Liaison (in collaboration with </a:t>
            </a:r>
            <a:r>
              <a:rPr lang="en-GB" dirty="0" smtClean="0">
                <a:latin typeface="Calibri Light" panose="020F0302020204030204" pitchFamily="34" charset="0"/>
                <a:cs typeface="Calibri Light" panose="020F0302020204030204" pitchFamily="34" charset="0"/>
              </a:rPr>
              <a:t>ELLSA)</a:t>
            </a:r>
          </a:p>
          <a:p>
            <a:r>
              <a:rPr lang="en-GB" dirty="0" err="1" smtClean="0">
                <a:latin typeface="Calibri Light" panose="020F0302020204030204" pitchFamily="34" charset="0"/>
                <a:cs typeface="Calibri Light" panose="020F0302020204030204" pitchFamily="34" charset="0"/>
              </a:rPr>
              <a:t>SCoOP</a:t>
            </a:r>
            <a:r>
              <a:rPr lang="en-GB" dirty="0">
                <a:latin typeface="Calibri Light" panose="020F0302020204030204" pitchFamily="34" charset="0"/>
                <a:cs typeface="Calibri Light" panose="020F0302020204030204" pitchFamily="34" charset="0"/>
              </a:rPr>
              <a:t> Hospital @ Home</a:t>
            </a:r>
            <a:r>
              <a:rPr lang="en-GB" dirty="0" smtClean="0">
                <a:latin typeface="Calibri Light" panose="020F0302020204030204" pitchFamily="34" charset="0"/>
                <a:cs typeface="Calibri Light" panose="020F0302020204030204" pitchFamily="34" charset="0"/>
              </a:rPr>
              <a:t>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96539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Contact: </a:t>
            </a:r>
            <a:r>
              <a:rPr lang="en-GB" dirty="0" smtClean="0"/>
              <a:t>alison.donaldson@abdn.ac.uk</a:t>
            </a:r>
            <a:endParaRPr lang="en-GB" dirty="0"/>
          </a:p>
        </p:txBody>
      </p:sp>
      <p:pic>
        <p:nvPicPr>
          <p:cNvPr id="8" name="Picture 7"/>
          <p:cNvPicPr>
            <a:picLocks noChangeAspect="1"/>
          </p:cNvPicPr>
          <p:nvPr/>
        </p:nvPicPr>
        <p:blipFill>
          <a:blip r:embed="rId3"/>
          <a:stretch>
            <a:fillRect/>
          </a:stretch>
        </p:blipFill>
        <p:spPr>
          <a:xfrm>
            <a:off x="3254288" y="2212947"/>
            <a:ext cx="2049016" cy="227440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588199"/>
            <a:ext cx="2699374" cy="2000828"/>
          </a:xfrm>
          <a:prstGeom prst="rect">
            <a:avLst/>
          </a:prstGeom>
        </p:spPr>
      </p:pic>
      <p:pic>
        <p:nvPicPr>
          <p:cNvPr id="19" name="Picture 18"/>
          <p:cNvPicPr>
            <a:picLocks noChangeAspect="1"/>
          </p:cNvPicPr>
          <p:nvPr/>
        </p:nvPicPr>
        <p:blipFill rotWithShape="1">
          <a:blip r:embed="rId5"/>
          <a:srcRect l="20705" r="51890" b="41505"/>
          <a:stretch/>
        </p:blipFill>
        <p:spPr>
          <a:xfrm>
            <a:off x="457200" y="2176270"/>
            <a:ext cx="2088232" cy="2479353"/>
          </a:xfrm>
          <a:prstGeom prst="rect">
            <a:avLst/>
          </a:prstGeom>
        </p:spPr>
      </p:pic>
      <p:grpSp>
        <p:nvGrpSpPr>
          <p:cNvPr id="16" name="Group 15"/>
          <p:cNvGrpSpPr/>
          <p:nvPr/>
        </p:nvGrpSpPr>
        <p:grpSpPr>
          <a:xfrm>
            <a:off x="457200" y="58063"/>
            <a:ext cx="8111207" cy="1288596"/>
            <a:chOff x="457200" y="58063"/>
            <a:chExt cx="8111207" cy="1288596"/>
          </a:xfrm>
        </p:grpSpPr>
        <p:pic>
          <p:nvPicPr>
            <p:cNvPr id="1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rc_mi" descr="Image result for university of aberdeen logo">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21" name="Picture 20">
              <a:extLst>
                <a:ext uri="{FF2B5EF4-FFF2-40B4-BE49-F238E27FC236}">
                  <a16:creationId xmlns:a16="http://schemas.microsoft.com/office/drawing/2014/main" id="{C0C827D6-EE93-4F89-B119-F529552C1EB9}"/>
                </a:ext>
              </a:extLst>
            </p:cNvPr>
            <p:cNvPicPr>
              <a:picLocks noChangeAspect="1"/>
            </p:cNvPicPr>
            <p:nvPr/>
          </p:nvPicPr>
          <p:blipFill>
            <a:blip r:embed="rId9"/>
            <a:stretch>
              <a:fillRect/>
            </a:stretch>
          </p:blipFill>
          <p:spPr>
            <a:xfrm>
              <a:off x="457200" y="58063"/>
              <a:ext cx="1667089" cy="1288596"/>
            </a:xfrm>
            <a:prstGeom prst="rect">
              <a:avLst/>
            </a:prstGeom>
          </p:spPr>
        </p:pic>
      </p:grpSp>
    </p:spTree>
    <p:extLst>
      <p:ext uri="{BB962C8B-B14F-4D97-AF65-F5344CB8AC3E}">
        <p14:creationId xmlns:p14="http://schemas.microsoft.com/office/powerpoint/2010/main" val="10379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0" y="6237310"/>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p:cNvGrpSpPr/>
          <p:nvPr/>
        </p:nvGrpSpPr>
        <p:grpSpPr>
          <a:xfrm>
            <a:off x="457200" y="58063"/>
            <a:ext cx="8111207" cy="1288596"/>
            <a:chOff x="457200" y="58063"/>
            <a:chExt cx="8111207" cy="1288596"/>
          </a:xfrm>
        </p:grpSpPr>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7" name="Picture 16">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pic>
        <p:nvPicPr>
          <p:cNvPr id="4" name="Picture 3"/>
          <p:cNvPicPr>
            <a:picLocks noChangeAspect="1"/>
          </p:cNvPicPr>
          <p:nvPr/>
        </p:nvPicPr>
        <p:blipFill>
          <a:blip r:embed="rId7"/>
          <a:stretch>
            <a:fillRect/>
          </a:stretch>
        </p:blipFill>
        <p:spPr>
          <a:xfrm>
            <a:off x="2121432" y="2283434"/>
            <a:ext cx="5401524" cy="3548180"/>
          </a:xfrm>
          <a:prstGeom prst="rect">
            <a:avLst/>
          </a:prstGeom>
        </p:spPr>
      </p:pic>
      <p:sp>
        <p:nvSpPr>
          <p:cNvPr id="21" name="Title 1"/>
          <p:cNvSpPr>
            <a:spLocks noGrp="1"/>
          </p:cNvSpPr>
          <p:nvPr>
            <p:ph type="ctrTitle"/>
          </p:nvPr>
        </p:nvSpPr>
        <p:spPr>
          <a:xfrm>
            <a:off x="338050" y="1401913"/>
            <a:ext cx="8515672" cy="650503"/>
          </a:xfrm>
        </p:spPr>
        <p:txBody>
          <a:bodyPr>
            <a:normAutofit/>
          </a:bodyPr>
          <a:lstStyle/>
          <a:p>
            <a:r>
              <a:rPr lang="en-GB" sz="2800" b="1" i="1" smtClean="0">
                <a:solidFill>
                  <a:schemeClr val="tx2"/>
                </a:solidFill>
                <a:latin typeface="Calibri Light" panose="020F0302020204030204" pitchFamily="34" charset="0"/>
                <a:cs typeface="Calibri Light" panose="020F0302020204030204" pitchFamily="34" charset="0"/>
              </a:rPr>
              <a:t>Interested in </a:t>
            </a:r>
            <a:r>
              <a:rPr lang="en-GB" sz="2800" b="1" i="1" dirty="0" err="1" smtClean="0">
                <a:solidFill>
                  <a:schemeClr val="tx2"/>
                </a:solidFill>
                <a:latin typeface="Calibri Light" panose="020F0302020204030204" pitchFamily="34" charset="0"/>
                <a:cs typeface="Calibri Light" panose="020F0302020204030204" pitchFamily="34" charset="0"/>
              </a:rPr>
              <a:t>SCoOP</a:t>
            </a:r>
            <a:r>
              <a:rPr lang="en-GB" sz="2800" b="1" i="1" dirty="0" smtClean="0">
                <a:solidFill>
                  <a:schemeClr val="tx2"/>
                </a:solidFill>
                <a:latin typeface="Calibri Light" panose="020F0302020204030204" pitchFamily="34" charset="0"/>
                <a:cs typeface="Calibri Light" panose="020F0302020204030204" pitchFamily="34" charset="0"/>
              </a:rPr>
              <a:t>?</a:t>
            </a:r>
            <a:endParaRPr lang="en-GB" sz="2800" b="1" i="1" dirty="0">
              <a:solidFill>
                <a:schemeClr val="tx2"/>
              </a:solidFill>
              <a:latin typeface="Calibri Light" panose="020F0302020204030204" pitchFamily="34" charset="0"/>
              <a:cs typeface="Calibri Light" panose="020F0302020204030204" pitchFamily="34" charset="0"/>
            </a:endParaRPr>
          </a:p>
        </p:txBody>
      </p:sp>
      <p:sp>
        <p:nvSpPr>
          <p:cNvPr id="8" name="Rectangle 7"/>
          <p:cNvSpPr/>
          <p:nvPr/>
        </p:nvSpPr>
        <p:spPr>
          <a:xfrm>
            <a:off x="1426289" y="6346659"/>
            <a:ext cx="6508385" cy="369332"/>
          </a:xfrm>
          <a:prstGeom prst="rect">
            <a:avLst/>
          </a:prstGeom>
        </p:spPr>
        <p:txBody>
          <a:bodyPr wrap="none">
            <a:spAutoFit/>
          </a:bodyPr>
          <a:lstStyle/>
          <a:p>
            <a:pPr algn="ctr"/>
            <a:r>
              <a:rPr lang="en-GB" b="1" dirty="0">
                <a:solidFill>
                  <a:schemeClr val="bg1"/>
                </a:solidFill>
              </a:rPr>
              <a:t>Contact: </a:t>
            </a:r>
            <a:r>
              <a:rPr lang="en-GB" dirty="0" smtClean="0">
                <a:solidFill>
                  <a:schemeClr val="bg1"/>
                </a:solidFill>
              </a:rPr>
              <a:t>alison.donaldson@abdn.ac.uk / phyo.myint@abdn.ac.uk </a:t>
            </a:r>
            <a:endParaRPr lang="en-GB" dirty="0">
              <a:solidFill>
                <a:schemeClr val="bg1"/>
              </a:solidFill>
            </a:endParaRPr>
          </a:p>
        </p:txBody>
      </p:sp>
    </p:spTree>
    <p:extLst>
      <p:ext uri="{BB962C8B-B14F-4D97-AF65-F5344CB8AC3E}">
        <p14:creationId xmlns:p14="http://schemas.microsoft.com/office/powerpoint/2010/main" val="57416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0" y="6237310"/>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p:cNvGrpSpPr/>
          <p:nvPr/>
        </p:nvGrpSpPr>
        <p:grpSpPr>
          <a:xfrm>
            <a:off x="457200" y="58643"/>
            <a:ext cx="8111207" cy="1288596"/>
            <a:chOff x="457200" y="58063"/>
            <a:chExt cx="8111207" cy="1288596"/>
          </a:xfrm>
        </p:grpSpPr>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7" name="Picture 16">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
        <p:nvSpPr>
          <p:cNvPr id="21" name="Title 1"/>
          <p:cNvSpPr>
            <a:spLocks noGrp="1"/>
          </p:cNvSpPr>
          <p:nvPr>
            <p:ph type="ctrTitle"/>
          </p:nvPr>
        </p:nvSpPr>
        <p:spPr>
          <a:xfrm>
            <a:off x="314164" y="1230886"/>
            <a:ext cx="8515672" cy="650503"/>
          </a:xfrm>
        </p:spPr>
        <p:txBody>
          <a:bodyPr>
            <a:normAutofit/>
          </a:bodyPr>
          <a:lstStyle/>
          <a:p>
            <a:r>
              <a:rPr lang="en-GB" sz="2400" b="1" dirty="0" smtClean="0">
                <a:solidFill>
                  <a:schemeClr val="tx2"/>
                </a:solidFill>
                <a:latin typeface="Calibri Light" panose="020F0302020204030204" pitchFamily="34" charset="0"/>
                <a:cs typeface="Calibri Light" panose="020F0302020204030204" pitchFamily="34" charset="0"/>
              </a:rPr>
              <a:t>Important variations in care of the elderly services – Summary Slide</a:t>
            </a:r>
            <a:endParaRPr lang="en-GB" sz="2400" b="1" dirty="0">
              <a:solidFill>
                <a:schemeClr val="tx2"/>
              </a:solidFill>
              <a:latin typeface="Calibri Light" panose="020F0302020204030204" pitchFamily="34" charset="0"/>
              <a:cs typeface="Calibri Light" panose="020F0302020204030204" pitchFamily="34" charset="0"/>
            </a:endParaRPr>
          </a:p>
        </p:txBody>
      </p:sp>
      <p:sp>
        <p:nvSpPr>
          <p:cNvPr id="8" name="Rectangle 7"/>
          <p:cNvSpPr/>
          <p:nvPr/>
        </p:nvSpPr>
        <p:spPr>
          <a:xfrm>
            <a:off x="1426289" y="6346659"/>
            <a:ext cx="6508385" cy="369332"/>
          </a:xfrm>
          <a:prstGeom prst="rect">
            <a:avLst/>
          </a:prstGeom>
        </p:spPr>
        <p:txBody>
          <a:bodyPr wrap="none">
            <a:spAutoFit/>
          </a:bodyPr>
          <a:lstStyle/>
          <a:p>
            <a:pPr algn="ctr"/>
            <a:r>
              <a:rPr lang="en-GB" b="1" dirty="0" smtClean="0">
                <a:solidFill>
                  <a:schemeClr val="bg1"/>
                </a:solidFill>
              </a:rPr>
              <a:t>Contacts: </a:t>
            </a:r>
            <a:r>
              <a:rPr lang="en-GB" dirty="0" smtClean="0">
                <a:solidFill>
                  <a:schemeClr val="bg1"/>
                </a:solidFill>
              </a:rPr>
              <a:t>alison.donaldson@abdn.ac.uk / phyo.myint@abdn.ac.uk </a:t>
            </a:r>
            <a:endParaRPr lang="en-GB" dirty="0">
              <a:solidFill>
                <a:schemeClr val="bg1"/>
              </a:solidFill>
            </a:endParaRPr>
          </a:p>
        </p:txBody>
      </p:sp>
      <p:sp>
        <p:nvSpPr>
          <p:cNvPr id="2" name="TextBox 1"/>
          <p:cNvSpPr txBox="1"/>
          <p:nvPr/>
        </p:nvSpPr>
        <p:spPr>
          <a:xfrm>
            <a:off x="3147483" y="1822344"/>
            <a:ext cx="5628799"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Scottish Care of Older People (</a:t>
            </a:r>
            <a:r>
              <a:rPr lang="en-GB" dirty="0" err="1" smtClean="0"/>
              <a:t>SCoOP</a:t>
            </a:r>
            <a:r>
              <a:rPr lang="en-GB" dirty="0" smtClean="0"/>
              <a:t>) project is a national audit which assesses specialist service provision for frail older adults </a:t>
            </a:r>
          </a:p>
          <a:p>
            <a:pPr marL="285750" indent="-285750">
              <a:buFont typeface="Arial" panose="020B0604020202020204" pitchFamily="34" charset="0"/>
              <a:buChar char="•"/>
            </a:pPr>
            <a:r>
              <a:rPr lang="en-GB" dirty="0" err="1" smtClean="0"/>
              <a:t>SCoOP</a:t>
            </a:r>
            <a:r>
              <a:rPr lang="en-GB" dirty="0" smtClean="0"/>
              <a:t> aims to provide fair and equitable access to high quality care and establish ‘gold standards’</a:t>
            </a:r>
          </a:p>
          <a:p>
            <a:pPr marL="285750" indent="-285750">
              <a:buFont typeface="Arial" panose="020B0604020202020204" pitchFamily="34" charset="0"/>
              <a:buChar char="•"/>
            </a:pPr>
            <a:r>
              <a:rPr lang="en-GB" dirty="0" smtClean="0"/>
              <a:t>The initial ‘scoping exercise’ has shown variation in the consultant geriatrician provision in Scotland (fig.1) and in acute and community service provision scores</a:t>
            </a:r>
          </a:p>
          <a:p>
            <a:pPr marL="285750" indent="-285750">
              <a:buFont typeface="Arial" panose="020B0604020202020204" pitchFamily="34" charset="0"/>
              <a:buChar char="•"/>
            </a:pPr>
            <a:r>
              <a:rPr lang="en-GB" dirty="0" smtClean="0"/>
              <a:t>Data collection for an in-depth second cycle has now been completed, and a BGS SPR Research Start Up Grant has been awarded, enabling findings to be correlated with ISD health intelligence data</a:t>
            </a:r>
          </a:p>
          <a:p>
            <a:pPr marL="285750" indent="-285750">
              <a:buFont typeface="Arial" panose="020B0604020202020204" pitchFamily="34" charset="0"/>
              <a:buChar char="•"/>
            </a:pPr>
            <a:r>
              <a:rPr lang="en-GB" dirty="0" smtClean="0"/>
              <a:t>Further working groups have been established to focus on other aspects of care for frail older adults including surgery, pharmacy and emergency medicine</a:t>
            </a:r>
          </a:p>
          <a:p>
            <a:pPr marL="285750" indent="-285750">
              <a:buFont typeface="Arial" panose="020B0604020202020204" pitchFamily="34" charset="0"/>
              <a:buChar char="•"/>
            </a:pPr>
            <a:endParaRPr lang="en-GB" dirty="0"/>
          </a:p>
        </p:txBody>
      </p:sp>
      <p:pic>
        <p:nvPicPr>
          <p:cNvPr id="19" name="Content Placeholder 3"/>
          <p:cNvPicPr>
            <a:picLocks noChangeAspect="1"/>
          </p:cNvPicPr>
          <p:nvPr/>
        </p:nvPicPr>
        <p:blipFill>
          <a:blip r:embed="rId7"/>
          <a:stretch>
            <a:fillRect/>
          </a:stretch>
        </p:blipFill>
        <p:spPr>
          <a:xfrm>
            <a:off x="366677" y="1973366"/>
            <a:ext cx="2557754" cy="3503774"/>
          </a:xfrm>
          <a:prstGeom prst="rect">
            <a:avLst/>
          </a:prstGeom>
        </p:spPr>
      </p:pic>
      <p:pic>
        <p:nvPicPr>
          <p:cNvPr id="20" name="Picture 19"/>
          <p:cNvPicPr>
            <a:picLocks noChangeAspect="1"/>
          </p:cNvPicPr>
          <p:nvPr/>
        </p:nvPicPr>
        <p:blipFill>
          <a:blip r:embed="rId8"/>
          <a:stretch>
            <a:fillRect/>
          </a:stretch>
        </p:blipFill>
        <p:spPr>
          <a:xfrm>
            <a:off x="393678" y="5784188"/>
            <a:ext cx="2753805" cy="294688"/>
          </a:xfrm>
          <a:prstGeom prst="rect">
            <a:avLst/>
          </a:prstGeom>
        </p:spPr>
      </p:pic>
      <p:sp>
        <p:nvSpPr>
          <p:cNvPr id="3" name="TextBox 2"/>
          <p:cNvSpPr txBox="1"/>
          <p:nvPr/>
        </p:nvSpPr>
        <p:spPr>
          <a:xfrm>
            <a:off x="304800" y="1933878"/>
            <a:ext cx="954832" cy="369332"/>
          </a:xfrm>
          <a:prstGeom prst="rect">
            <a:avLst/>
          </a:prstGeom>
          <a:noFill/>
        </p:spPr>
        <p:txBody>
          <a:bodyPr wrap="square" rtlCol="0">
            <a:spAutoFit/>
          </a:bodyPr>
          <a:lstStyle/>
          <a:p>
            <a:r>
              <a:rPr lang="en-GB" dirty="0" smtClean="0"/>
              <a:t>Figure 1</a:t>
            </a:r>
            <a:endParaRPr lang="en-GB" dirty="0"/>
          </a:p>
        </p:txBody>
      </p:sp>
    </p:spTree>
    <p:extLst>
      <p:ext uri="{BB962C8B-B14F-4D97-AF65-F5344CB8AC3E}">
        <p14:creationId xmlns:p14="http://schemas.microsoft.com/office/powerpoint/2010/main" val="3654145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Contact: </a:t>
            </a:r>
            <a:r>
              <a:rPr lang="en-GB" dirty="0" smtClean="0"/>
              <a:t>alison.donaldson@abdn.ac.uk</a:t>
            </a:r>
            <a:endParaRPr lang="en-GB" dirty="0"/>
          </a:p>
        </p:txBody>
      </p:sp>
      <p:pic>
        <p:nvPicPr>
          <p:cNvPr id="16" name="Picture 15"/>
          <p:cNvPicPr>
            <a:picLocks noChangeAspect="1"/>
          </p:cNvPicPr>
          <p:nvPr/>
        </p:nvPicPr>
        <p:blipFill>
          <a:blip r:embed="rId3"/>
          <a:stretch>
            <a:fillRect/>
          </a:stretch>
        </p:blipFill>
        <p:spPr>
          <a:xfrm>
            <a:off x="3287888" y="1577722"/>
            <a:ext cx="2520280" cy="2604916"/>
          </a:xfrm>
          <a:prstGeom prst="rect">
            <a:avLst/>
          </a:prstGeom>
        </p:spPr>
      </p:pic>
      <p:pic>
        <p:nvPicPr>
          <p:cNvPr id="2" name="Picture 1"/>
          <p:cNvPicPr>
            <a:picLocks noChangeAspect="1"/>
          </p:cNvPicPr>
          <p:nvPr/>
        </p:nvPicPr>
        <p:blipFill>
          <a:blip r:embed="rId4"/>
          <a:stretch>
            <a:fillRect/>
          </a:stretch>
        </p:blipFill>
        <p:spPr>
          <a:xfrm>
            <a:off x="78687" y="2323918"/>
            <a:ext cx="2973415" cy="1674502"/>
          </a:xfrm>
          <a:prstGeom prst="rect">
            <a:avLst/>
          </a:prstGeom>
        </p:spPr>
      </p:pic>
      <p:pic>
        <p:nvPicPr>
          <p:cNvPr id="3" name="Picture 2"/>
          <p:cNvPicPr>
            <a:picLocks noChangeAspect="1"/>
          </p:cNvPicPr>
          <p:nvPr/>
        </p:nvPicPr>
        <p:blipFill>
          <a:blip r:embed="rId5"/>
          <a:stretch>
            <a:fillRect/>
          </a:stretch>
        </p:blipFill>
        <p:spPr>
          <a:xfrm>
            <a:off x="6043954" y="2367409"/>
            <a:ext cx="2907247" cy="1635327"/>
          </a:xfrm>
          <a:prstGeom prst="rect">
            <a:avLst/>
          </a:prstGeom>
        </p:spPr>
      </p:pic>
      <p:sp>
        <p:nvSpPr>
          <p:cNvPr id="5" name="TextBox 4"/>
          <p:cNvSpPr txBox="1"/>
          <p:nvPr/>
        </p:nvSpPr>
        <p:spPr>
          <a:xfrm>
            <a:off x="3306663" y="4226131"/>
            <a:ext cx="2520280" cy="2308324"/>
          </a:xfrm>
          <a:prstGeom prst="rect">
            <a:avLst/>
          </a:prstGeom>
          <a:noFill/>
        </p:spPr>
        <p:txBody>
          <a:bodyPr wrap="square" rtlCol="0">
            <a:spAutoFit/>
          </a:bodyPr>
          <a:lstStyle/>
          <a:p>
            <a:r>
              <a:rPr lang="en-GB" dirty="0" smtClean="0"/>
              <a:t>Carl</a:t>
            </a:r>
          </a:p>
          <a:p>
            <a:pPr marL="285750" indent="-285750">
              <a:buFontTx/>
              <a:buChar char="-"/>
            </a:pPr>
            <a:r>
              <a:rPr lang="en-GB" dirty="0" smtClean="0"/>
              <a:t>Lives alone</a:t>
            </a:r>
          </a:p>
          <a:p>
            <a:pPr marL="285750" indent="-285750">
              <a:buFontTx/>
              <a:buChar char="-"/>
            </a:pPr>
            <a:r>
              <a:rPr lang="en-GB" dirty="0" smtClean="0"/>
              <a:t>Mobile with stick</a:t>
            </a:r>
          </a:p>
          <a:p>
            <a:pPr marL="285750" indent="-285750">
              <a:buFontTx/>
              <a:buChar char="-"/>
            </a:pPr>
            <a:r>
              <a:rPr lang="en-GB" dirty="0" smtClean="0"/>
              <a:t>New delusional ideas about flying in house</a:t>
            </a:r>
          </a:p>
          <a:p>
            <a:pPr marL="285750" indent="-285750">
              <a:buFontTx/>
              <a:buChar char="-"/>
            </a:pPr>
            <a:r>
              <a:rPr lang="en-GB" dirty="0" smtClean="0"/>
              <a:t>GP letter: ?UTI</a:t>
            </a:r>
          </a:p>
          <a:p>
            <a:pPr marL="285750" indent="-285750">
              <a:buFontTx/>
              <a:buChar char="-"/>
            </a:pPr>
            <a:endParaRPr lang="en-GB" dirty="0" smtClean="0"/>
          </a:p>
          <a:p>
            <a:pPr marL="285750" indent="-285750">
              <a:buFontTx/>
              <a:buChar char="-"/>
            </a:pPr>
            <a:endParaRPr lang="en-GB" dirty="0"/>
          </a:p>
        </p:txBody>
      </p:sp>
      <p:pic>
        <p:nvPicPr>
          <p:cNvPr id="17" name="Picture 16"/>
          <p:cNvPicPr>
            <a:picLocks noChangeAspect="1"/>
          </p:cNvPicPr>
          <p:nvPr/>
        </p:nvPicPr>
        <p:blipFill rotWithShape="1">
          <a:blip r:embed="rId6"/>
          <a:srcRect l="24801" b="1631"/>
          <a:stretch/>
        </p:blipFill>
        <p:spPr>
          <a:xfrm>
            <a:off x="3052102" y="1890686"/>
            <a:ext cx="2991852" cy="2202083"/>
          </a:xfrm>
          <a:prstGeom prst="rect">
            <a:avLst/>
          </a:prstGeom>
        </p:spPr>
      </p:pic>
      <p:sp>
        <p:nvSpPr>
          <p:cNvPr id="20" name="TextBox 19"/>
          <p:cNvSpPr txBox="1"/>
          <p:nvPr/>
        </p:nvSpPr>
        <p:spPr>
          <a:xfrm>
            <a:off x="57223" y="4194312"/>
            <a:ext cx="2979440" cy="203132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t>Admitted for investigations</a:t>
            </a:r>
          </a:p>
          <a:p>
            <a:pPr marL="285750" indent="-285750">
              <a:buFont typeface="Arial" panose="020B0604020202020204" pitchFamily="34" charset="0"/>
              <a:buChar char="•"/>
            </a:pPr>
            <a:r>
              <a:rPr lang="en-GB" dirty="0" smtClean="0"/>
              <a:t>48h wait over weekend for non-urgent CT head</a:t>
            </a:r>
          </a:p>
          <a:p>
            <a:pPr marL="285750" indent="-285750">
              <a:buFont typeface="Arial" panose="020B0604020202020204" pitchFamily="34" charset="0"/>
              <a:buChar char="•"/>
            </a:pPr>
            <a:r>
              <a:rPr lang="en-GB" dirty="0" smtClean="0"/>
              <a:t>No PT/OT ward cover OOH</a:t>
            </a:r>
          </a:p>
          <a:p>
            <a:pPr marL="285750" indent="-285750">
              <a:buFont typeface="Arial" panose="020B0604020202020204" pitchFamily="34" charset="0"/>
              <a:buChar char="•"/>
            </a:pPr>
            <a:r>
              <a:rPr lang="en-GB" dirty="0" smtClean="0"/>
              <a:t>Deconditions</a:t>
            </a:r>
          </a:p>
          <a:p>
            <a:pPr marL="285750" indent="-285750">
              <a:buFont typeface="Arial" panose="020B0604020202020204" pitchFamily="34" charset="0"/>
              <a:buChar char="•"/>
            </a:pPr>
            <a:r>
              <a:rPr lang="en-GB" dirty="0" smtClean="0"/>
              <a:t>Difficulty mobilising, needs care for discharge </a:t>
            </a:r>
            <a:endParaRPr lang="en-GB" dirty="0"/>
          </a:p>
        </p:txBody>
      </p:sp>
      <p:sp>
        <p:nvSpPr>
          <p:cNvPr id="21" name="TextBox 20"/>
          <p:cNvSpPr txBox="1"/>
          <p:nvPr/>
        </p:nvSpPr>
        <p:spPr>
          <a:xfrm>
            <a:off x="6043954" y="4182638"/>
            <a:ext cx="2963545" cy="203132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t>Early </a:t>
            </a:r>
            <a:r>
              <a:rPr lang="en-GB" dirty="0"/>
              <a:t>c</a:t>
            </a:r>
            <a:r>
              <a:rPr lang="en-GB" dirty="0" smtClean="0"/>
              <a:t>omprehensive </a:t>
            </a:r>
            <a:r>
              <a:rPr lang="en-GB" dirty="0"/>
              <a:t>g</a:t>
            </a:r>
            <a:r>
              <a:rPr lang="en-GB" dirty="0" smtClean="0"/>
              <a:t>eriatric </a:t>
            </a:r>
            <a:r>
              <a:rPr lang="en-GB" dirty="0"/>
              <a:t>a</a:t>
            </a:r>
            <a:r>
              <a:rPr lang="en-GB" dirty="0" smtClean="0"/>
              <a:t>ssessment </a:t>
            </a:r>
          </a:p>
          <a:p>
            <a:pPr marL="285750" indent="-285750">
              <a:buFont typeface="Arial" panose="020B0604020202020204" pitchFamily="34" charset="0"/>
              <a:buChar char="•"/>
            </a:pPr>
            <a:r>
              <a:rPr lang="en-GB" dirty="0" smtClean="0"/>
              <a:t>Early collateral </a:t>
            </a:r>
            <a:r>
              <a:rPr lang="en-GB" dirty="0" err="1" smtClean="0"/>
              <a:t>Hx</a:t>
            </a:r>
            <a:endParaRPr lang="en-GB" dirty="0" smtClean="0"/>
          </a:p>
          <a:p>
            <a:pPr marL="285750" indent="-285750">
              <a:buFont typeface="Arial" panose="020B0604020202020204" pitchFamily="34" charset="0"/>
              <a:buChar char="•"/>
            </a:pPr>
            <a:r>
              <a:rPr lang="en-GB" dirty="0" smtClean="0"/>
              <a:t>Same day MDT meeting - agreed best managed at home</a:t>
            </a:r>
          </a:p>
          <a:p>
            <a:pPr marL="285750" indent="-285750">
              <a:buFont typeface="Arial" panose="020B0604020202020204" pitchFamily="34" charset="0"/>
              <a:buChar char="•"/>
            </a:pPr>
            <a:r>
              <a:rPr lang="en-GB" dirty="0" smtClean="0"/>
              <a:t>Discharged within 24h</a:t>
            </a:r>
            <a:endParaRPr lang="en-GB" dirty="0"/>
          </a:p>
        </p:txBody>
      </p:sp>
      <p:pic>
        <p:nvPicPr>
          <p:cNvPr id="22" name="Picture 21"/>
          <p:cNvPicPr>
            <a:picLocks noChangeAspect="1"/>
          </p:cNvPicPr>
          <p:nvPr/>
        </p:nvPicPr>
        <p:blipFill>
          <a:blip r:embed="rId7"/>
          <a:stretch>
            <a:fillRect/>
          </a:stretch>
        </p:blipFill>
        <p:spPr>
          <a:xfrm>
            <a:off x="6444208" y="2189585"/>
            <a:ext cx="1762984" cy="1762984"/>
          </a:xfrm>
          <a:prstGeom prst="rect">
            <a:avLst/>
          </a:prstGeom>
        </p:spPr>
      </p:pic>
      <p:grpSp>
        <p:nvGrpSpPr>
          <p:cNvPr id="24" name="Group 23"/>
          <p:cNvGrpSpPr/>
          <p:nvPr/>
        </p:nvGrpSpPr>
        <p:grpSpPr>
          <a:xfrm>
            <a:off x="457200" y="58063"/>
            <a:ext cx="8111207" cy="1288596"/>
            <a:chOff x="457200" y="58063"/>
            <a:chExt cx="8111207" cy="1288596"/>
          </a:xfrm>
        </p:grpSpPr>
        <p:pic>
          <p:nvPicPr>
            <p:cNvPr id="2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irc_mi" descr="Image result for university of aberdeen logo">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27" name="Picture 26">
              <a:extLst>
                <a:ext uri="{FF2B5EF4-FFF2-40B4-BE49-F238E27FC236}">
                  <a16:creationId xmlns:a16="http://schemas.microsoft.com/office/drawing/2014/main" id="{C0C827D6-EE93-4F89-B119-F529552C1EB9}"/>
                </a:ext>
              </a:extLst>
            </p:cNvPr>
            <p:cNvPicPr>
              <a:picLocks noChangeAspect="1"/>
            </p:cNvPicPr>
            <p:nvPr/>
          </p:nvPicPr>
          <p:blipFill>
            <a:blip r:embed="rId11"/>
            <a:stretch>
              <a:fillRect/>
            </a:stretch>
          </p:blipFill>
          <p:spPr>
            <a:xfrm>
              <a:off x="457200" y="58063"/>
              <a:ext cx="1667089" cy="1288596"/>
            </a:xfrm>
            <a:prstGeom prst="rect">
              <a:avLst/>
            </a:prstGeom>
          </p:spPr>
        </p:pic>
      </p:grpSp>
    </p:spTree>
    <p:extLst>
      <p:ext uri="{BB962C8B-B14F-4D97-AF65-F5344CB8AC3E}">
        <p14:creationId xmlns:p14="http://schemas.microsoft.com/office/powerpoint/2010/main" val="336774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556792"/>
            <a:ext cx="6034617" cy="4525963"/>
          </a:xfrm>
        </p:spPr>
      </p:pic>
      <p:grpSp>
        <p:nvGrpSpPr>
          <p:cNvPr id="5" name="Group 4"/>
          <p:cNvGrpSpPr/>
          <p:nvPr/>
        </p:nvGrpSpPr>
        <p:grpSpPr>
          <a:xfrm>
            <a:off x="457200" y="58063"/>
            <a:ext cx="8111207" cy="1288596"/>
            <a:chOff x="457200" y="58063"/>
            <a:chExt cx="8111207" cy="1288596"/>
          </a:xfrm>
        </p:grpSpPr>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8" name="Picture 7">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
        <p:nvSpPr>
          <p:cNvPr id="9" name="Oval 8"/>
          <p:cNvSpPr/>
          <p:nvPr/>
        </p:nvSpPr>
        <p:spPr>
          <a:xfrm>
            <a:off x="1043608" y="1346659"/>
            <a:ext cx="5112568" cy="18663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9622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729609" y="1489701"/>
            <a:ext cx="7704856" cy="4247317"/>
          </a:xfrm>
          <a:prstGeom prst="rect">
            <a:avLst/>
          </a:prstGeom>
          <a:noFill/>
        </p:spPr>
        <p:txBody>
          <a:bodyPr wrap="square" rtlCol="0">
            <a:spAutoFit/>
          </a:bodyPr>
          <a:lstStyle/>
          <a:p>
            <a:r>
              <a:rPr lang="en-GB" sz="3200" dirty="0" smtClean="0">
                <a:latin typeface="Calibri Light" panose="020F0302020204030204" pitchFamily="34" charset="0"/>
                <a:cs typeface="Calibri Light" panose="020F0302020204030204" pitchFamily="34" charset="0"/>
              </a:rPr>
              <a:t>Background</a:t>
            </a:r>
          </a:p>
          <a:p>
            <a:endParaRPr lang="en-GB"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000" dirty="0" smtClean="0">
                <a:latin typeface="Calibri Light" panose="020F0302020204030204" pitchFamily="34" charset="0"/>
                <a:cs typeface="Calibri Light" panose="020F0302020204030204" pitchFamily="34" charset="0"/>
              </a:rPr>
              <a:t>Hospitals regularly inspected and reports produced</a:t>
            </a:r>
          </a:p>
          <a:p>
            <a:pPr marL="285750" indent="-285750">
              <a:buFont typeface="Arial" panose="020B0604020202020204" pitchFamily="34" charset="0"/>
              <a:buChar char="•"/>
            </a:pPr>
            <a:r>
              <a:rPr lang="en-GB" sz="2000" dirty="0" smtClean="0">
                <a:latin typeface="Calibri Light" panose="020F0302020204030204" pitchFamily="34" charset="0"/>
                <a:cs typeface="Calibri Light" panose="020F0302020204030204" pitchFamily="34" charset="0"/>
              </a:rPr>
              <a:t>No data on </a:t>
            </a:r>
            <a:r>
              <a:rPr lang="en-GB" sz="2000" b="1" i="1" dirty="0" smtClean="0">
                <a:latin typeface="Calibri Light" panose="020F0302020204030204" pitchFamily="34" charset="0"/>
                <a:cs typeface="Calibri Light" panose="020F0302020204030204" pitchFamily="34" charset="0"/>
              </a:rPr>
              <a:t>how</a:t>
            </a:r>
            <a:r>
              <a:rPr lang="en-GB" sz="2000" dirty="0" smtClean="0">
                <a:latin typeface="Calibri Light" panose="020F0302020204030204" pitchFamily="34" charset="0"/>
                <a:cs typeface="Calibri Light" panose="020F0302020204030204" pitchFamily="34" charset="0"/>
              </a:rPr>
              <a:t> services for frail older adults are provided</a:t>
            </a:r>
          </a:p>
          <a:p>
            <a:pPr marL="285750" indent="-285750">
              <a:buFont typeface="Arial" panose="020B0604020202020204" pitchFamily="34" charset="0"/>
              <a:buChar char="•"/>
            </a:pPr>
            <a:r>
              <a:rPr lang="en-GB" sz="2000" dirty="0" smtClean="0">
                <a:latin typeface="Calibri Light" panose="020F0302020204030204" pitchFamily="34" charset="0"/>
                <a:cs typeface="Calibri Light" panose="020F0302020204030204" pitchFamily="34" charset="0"/>
              </a:rPr>
              <a:t>No existing gold standard as a ‘good practice guide’</a:t>
            </a:r>
          </a:p>
          <a:p>
            <a:pPr marL="285750" indent="-285750">
              <a:buFont typeface="Arial" panose="020B0604020202020204" pitchFamily="34" charset="0"/>
              <a:buChar char="•"/>
            </a:pPr>
            <a:endParaRPr lang="en-GB"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000" dirty="0" smtClean="0">
                <a:latin typeface="Calibri Light" panose="020F0302020204030204" pitchFamily="34" charset="0"/>
                <a:cs typeface="Calibri Light" panose="020F0302020204030204" pitchFamily="34" charset="0"/>
              </a:rPr>
              <a:t>Collaboration made between:</a:t>
            </a:r>
          </a:p>
          <a:p>
            <a:pPr marL="742950" lvl="1" indent="-285750">
              <a:buFont typeface="Arial" panose="020B0604020202020204" pitchFamily="34" charset="0"/>
              <a:buChar char="•"/>
            </a:pPr>
            <a:r>
              <a:rPr lang="en-GB" sz="2000" dirty="0" smtClean="0">
                <a:latin typeface="Calibri Light" panose="020F0302020204030204" pitchFamily="34" charset="0"/>
                <a:cs typeface="Calibri Light" panose="020F0302020204030204" pitchFamily="34" charset="0"/>
              </a:rPr>
              <a:t>University </a:t>
            </a:r>
            <a:r>
              <a:rPr lang="en-GB" sz="2000" dirty="0">
                <a:latin typeface="Calibri Light" panose="020F0302020204030204" pitchFamily="34" charset="0"/>
                <a:cs typeface="Calibri Light" panose="020F0302020204030204" pitchFamily="34" charset="0"/>
              </a:rPr>
              <a:t>of Aberdeen</a:t>
            </a:r>
          </a:p>
          <a:p>
            <a:pPr marL="742950" lvl="1"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British Geriatrics Society</a:t>
            </a:r>
          </a:p>
          <a:p>
            <a:pPr marL="742950" lvl="1"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Healthcare Improvement Scotland</a:t>
            </a:r>
          </a:p>
          <a:p>
            <a:pPr marL="285750" indent="-285750">
              <a:buFont typeface="Arial" panose="020B0604020202020204" pitchFamily="34" charset="0"/>
              <a:buChar char="•"/>
            </a:pPr>
            <a:endParaRPr lang="en-GB" sz="20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000" dirty="0" smtClean="0">
                <a:latin typeface="Calibri Light" panose="020F0302020204030204" pitchFamily="34" charset="0"/>
                <a:cs typeface="Calibri Light" panose="020F0302020204030204" pitchFamily="34" charset="0"/>
              </a:rPr>
              <a:t>Developed the </a:t>
            </a:r>
            <a:r>
              <a:rPr lang="en-GB" sz="2000" b="1" i="1" dirty="0" smtClean="0">
                <a:latin typeface="Calibri Light" panose="020F0302020204030204" pitchFamily="34" charset="0"/>
                <a:cs typeface="Calibri Light" panose="020F0302020204030204" pitchFamily="34" charset="0"/>
              </a:rPr>
              <a:t>‘Scottish Care of Older People’ (</a:t>
            </a:r>
            <a:r>
              <a:rPr lang="en-GB" sz="2000" b="1" i="1" dirty="0" err="1" smtClean="0">
                <a:latin typeface="Calibri Light" panose="020F0302020204030204" pitchFamily="34" charset="0"/>
                <a:cs typeface="Calibri Light" panose="020F0302020204030204" pitchFamily="34" charset="0"/>
              </a:rPr>
              <a:t>SCoOP</a:t>
            </a:r>
            <a:r>
              <a:rPr lang="en-GB" sz="2000" b="1" i="1" dirty="0" smtClean="0">
                <a:latin typeface="Calibri Light" panose="020F0302020204030204" pitchFamily="34" charset="0"/>
                <a:cs typeface="Calibri Light" panose="020F0302020204030204" pitchFamily="34" charset="0"/>
              </a:rPr>
              <a:t>) programme</a:t>
            </a:r>
          </a:p>
          <a:p>
            <a:pPr lvl="1"/>
            <a:endParaRPr lang="en-GB" dirty="0"/>
          </a:p>
        </p:txBody>
      </p:sp>
      <p:grpSp>
        <p:nvGrpSpPr>
          <p:cNvPr id="12" name="Group 11"/>
          <p:cNvGrpSpPr/>
          <p:nvPr/>
        </p:nvGrpSpPr>
        <p:grpSpPr>
          <a:xfrm>
            <a:off x="457200" y="58063"/>
            <a:ext cx="8111207" cy="1288596"/>
            <a:chOff x="457200" y="58063"/>
            <a:chExt cx="8111207" cy="1288596"/>
          </a:xfrm>
        </p:grpSpPr>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6" name="Picture 15">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Tree>
    <p:extLst>
      <p:ext uri="{BB962C8B-B14F-4D97-AF65-F5344CB8AC3E}">
        <p14:creationId xmlns:p14="http://schemas.microsoft.com/office/powerpoint/2010/main" val="146788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Scottish Care of Older People (</a:t>
            </a:r>
            <a:r>
              <a:rPr lang="en-GB" b="1" dirty="0" err="1" smtClean="0"/>
              <a:t>SCoOP</a:t>
            </a:r>
            <a:r>
              <a:rPr lang="en-GB" b="1" dirty="0" smtClean="0"/>
              <a:t>) Audit Programme</a:t>
            </a:r>
            <a:endParaRPr lang="en-GB" dirty="0"/>
          </a:p>
        </p:txBody>
      </p:sp>
      <p:sp>
        <p:nvSpPr>
          <p:cNvPr id="2" name="TextBox 1"/>
          <p:cNvSpPr txBox="1"/>
          <p:nvPr/>
        </p:nvSpPr>
        <p:spPr>
          <a:xfrm>
            <a:off x="879961" y="1585569"/>
            <a:ext cx="7402016" cy="2893100"/>
          </a:xfrm>
          <a:prstGeom prst="rect">
            <a:avLst/>
          </a:prstGeom>
          <a:noFill/>
        </p:spPr>
        <p:txBody>
          <a:bodyPr wrap="square" rtlCol="0">
            <a:spAutoFit/>
          </a:bodyPr>
          <a:lstStyle/>
          <a:p>
            <a:r>
              <a:rPr lang="en-GB" sz="3200" dirty="0" smtClean="0">
                <a:latin typeface="Calibri Light" panose="020F0302020204030204" pitchFamily="34" charset="0"/>
                <a:cs typeface="Calibri Light" panose="020F0302020204030204" pitchFamily="34" charset="0"/>
              </a:rPr>
              <a:t>What is </a:t>
            </a:r>
            <a:r>
              <a:rPr lang="en-GB" sz="3200" dirty="0" err="1" smtClean="0">
                <a:latin typeface="Calibri Light" panose="020F0302020204030204" pitchFamily="34" charset="0"/>
                <a:cs typeface="Calibri Light" panose="020F0302020204030204" pitchFamily="34" charset="0"/>
              </a:rPr>
              <a:t>SCoOP</a:t>
            </a:r>
            <a:r>
              <a:rPr lang="en-GB" sz="3200" dirty="0" smtClean="0">
                <a:latin typeface="Calibri Light" panose="020F0302020204030204" pitchFamily="34" charset="0"/>
                <a:cs typeface="Calibri Light" panose="020F0302020204030204" pitchFamily="34" charset="0"/>
              </a:rPr>
              <a:t>?</a:t>
            </a:r>
          </a:p>
          <a:p>
            <a:endParaRPr lang="en-GB"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National audit programme </a:t>
            </a: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Assesses specialist service provision for older people with frailty in Scotland</a:t>
            </a: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Launched in Nov 2017</a:t>
            </a:r>
          </a:p>
          <a:p>
            <a:endParaRPr lang="en-GB" dirty="0"/>
          </a:p>
          <a:p>
            <a:pPr marL="285750" indent="-285750">
              <a:buFont typeface="Arial" panose="020B0604020202020204" pitchFamily="34" charset="0"/>
              <a:buChar char="•"/>
            </a:pPr>
            <a:endParaRPr lang="en-GB" dirty="0"/>
          </a:p>
        </p:txBody>
      </p:sp>
      <p:grpSp>
        <p:nvGrpSpPr>
          <p:cNvPr id="12" name="Group 11"/>
          <p:cNvGrpSpPr/>
          <p:nvPr/>
        </p:nvGrpSpPr>
        <p:grpSpPr>
          <a:xfrm>
            <a:off x="457200" y="58063"/>
            <a:ext cx="8111207" cy="1288596"/>
            <a:chOff x="457200" y="58063"/>
            <a:chExt cx="8111207" cy="1288596"/>
          </a:xfrm>
        </p:grpSpPr>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6" name="Picture 15">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Tree>
    <p:extLst>
      <p:ext uri="{BB962C8B-B14F-4D97-AF65-F5344CB8AC3E}">
        <p14:creationId xmlns:p14="http://schemas.microsoft.com/office/powerpoint/2010/main" val="118140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Scottish Care of Older People (</a:t>
            </a:r>
            <a:r>
              <a:rPr lang="en-GB" b="1" dirty="0" err="1" smtClean="0"/>
              <a:t>SCoOP</a:t>
            </a:r>
            <a:r>
              <a:rPr lang="en-GB" b="1" dirty="0" smtClean="0"/>
              <a:t>) Audit Programme</a:t>
            </a:r>
            <a:endParaRPr lang="en-GB" dirty="0"/>
          </a:p>
        </p:txBody>
      </p:sp>
      <p:sp>
        <p:nvSpPr>
          <p:cNvPr id="2" name="TextBox 1"/>
          <p:cNvSpPr txBox="1"/>
          <p:nvPr/>
        </p:nvSpPr>
        <p:spPr>
          <a:xfrm>
            <a:off x="879961" y="1585569"/>
            <a:ext cx="7402016" cy="5570756"/>
          </a:xfrm>
          <a:prstGeom prst="rect">
            <a:avLst/>
          </a:prstGeom>
          <a:noFill/>
        </p:spPr>
        <p:txBody>
          <a:bodyPr wrap="square" rtlCol="0">
            <a:spAutoFit/>
          </a:bodyPr>
          <a:lstStyle/>
          <a:p>
            <a:r>
              <a:rPr lang="en-GB" sz="3200" dirty="0" smtClean="0">
                <a:latin typeface="Calibri Light" panose="020F0302020204030204" pitchFamily="34" charset="0"/>
                <a:cs typeface="Calibri Light" panose="020F0302020204030204" pitchFamily="34" charset="0"/>
              </a:rPr>
              <a:t>What are the goals of </a:t>
            </a:r>
            <a:r>
              <a:rPr lang="en-GB" sz="3200" dirty="0" err="1" smtClean="0">
                <a:latin typeface="Calibri Light" panose="020F0302020204030204" pitchFamily="34" charset="0"/>
                <a:cs typeface="Calibri Light" panose="020F0302020204030204" pitchFamily="34" charset="0"/>
              </a:rPr>
              <a:t>SCoOP</a:t>
            </a:r>
            <a:r>
              <a:rPr lang="en-GB" sz="3200" dirty="0" smtClean="0">
                <a:latin typeface="Calibri Light" panose="020F0302020204030204" pitchFamily="34" charset="0"/>
                <a:cs typeface="Calibri Light" panose="020F0302020204030204" pitchFamily="34" charset="0"/>
              </a:rPr>
              <a:t>?</a:t>
            </a:r>
          </a:p>
          <a:p>
            <a:endParaRPr lang="en-GB" sz="1400" dirty="0">
              <a:latin typeface="Calibri Light" panose="020F0302020204030204" pitchFamily="34" charset="0"/>
              <a:cs typeface="Calibri Light" panose="020F0302020204030204" pitchFamily="34" charset="0"/>
            </a:endParaRPr>
          </a:p>
          <a:p>
            <a:r>
              <a:rPr lang="en-GB" sz="2000" dirty="0">
                <a:latin typeface="Calibri Light" panose="020F0302020204030204" pitchFamily="34" charset="0"/>
                <a:cs typeface="Calibri Light" panose="020F0302020204030204" pitchFamily="34" charset="0"/>
              </a:rPr>
              <a:t>Improve patient </a:t>
            </a:r>
            <a:r>
              <a:rPr lang="en-GB" sz="2000" b="1" dirty="0">
                <a:latin typeface="Calibri Light" panose="020F0302020204030204" pitchFamily="34" charset="0"/>
                <a:cs typeface="Calibri Light" panose="020F0302020204030204" pitchFamily="34" charset="0"/>
              </a:rPr>
              <a:t>safety, quality and standards of </a:t>
            </a:r>
            <a:r>
              <a:rPr lang="en-GB" sz="2000" b="1" dirty="0" smtClean="0">
                <a:latin typeface="Calibri Light" panose="020F0302020204030204" pitchFamily="34" charset="0"/>
                <a:cs typeface="Calibri Light" panose="020F0302020204030204" pitchFamily="34" charset="0"/>
              </a:rPr>
              <a:t>care</a:t>
            </a:r>
          </a:p>
          <a:p>
            <a:endParaRPr lang="en-GB" sz="2000" b="1" dirty="0">
              <a:latin typeface="Calibri Light" panose="020F0302020204030204" pitchFamily="34" charset="0"/>
              <a:cs typeface="Calibri Light" panose="020F0302020204030204" pitchFamily="34" charset="0"/>
            </a:endParaRPr>
          </a:p>
          <a:p>
            <a:r>
              <a:rPr lang="en-GB" sz="2000" dirty="0" smtClean="0">
                <a:latin typeface="Calibri Light" panose="020F0302020204030204" pitchFamily="34" charset="0"/>
                <a:cs typeface="Calibri Light" panose="020F0302020204030204" pitchFamily="34" charset="0"/>
              </a:rPr>
              <a:t>For</a:t>
            </a:r>
            <a:r>
              <a:rPr lang="en-GB" sz="2000" b="1" dirty="0" smtClean="0">
                <a:latin typeface="Calibri Light" panose="020F0302020204030204" pitchFamily="34" charset="0"/>
                <a:cs typeface="Calibri Light" panose="020F0302020204030204" pitchFamily="34" charset="0"/>
              </a:rPr>
              <a:t> services to learn from each other</a:t>
            </a:r>
            <a:endParaRPr lang="en-GB" sz="2000" b="1" dirty="0">
              <a:latin typeface="Calibri Light" panose="020F0302020204030204" pitchFamily="34" charset="0"/>
              <a:cs typeface="Calibri Light" panose="020F0302020204030204" pitchFamily="34" charset="0"/>
            </a:endParaRPr>
          </a:p>
          <a:p>
            <a:endParaRPr lang="en-GB" sz="2000" dirty="0">
              <a:latin typeface="Calibri Light" panose="020F0302020204030204" pitchFamily="34" charset="0"/>
              <a:cs typeface="Calibri Light" panose="020F0302020204030204" pitchFamily="34" charset="0"/>
            </a:endParaRPr>
          </a:p>
          <a:p>
            <a:r>
              <a:rPr lang="en-GB" sz="2000" dirty="0">
                <a:latin typeface="Calibri Light" panose="020F0302020204030204" pitchFamily="34" charset="0"/>
                <a:cs typeface="Calibri Light" panose="020F0302020204030204" pitchFamily="34" charset="0"/>
              </a:rPr>
              <a:t>Ensure </a:t>
            </a:r>
            <a:r>
              <a:rPr lang="en-GB" sz="2000" b="1" dirty="0">
                <a:latin typeface="Calibri Light" panose="020F0302020204030204" pitchFamily="34" charset="0"/>
                <a:cs typeface="Calibri Light" panose="020F0302020204030204" pitchFamily="34" charset="0"/>
              </a:rPr>
              <a:t>fair and equitable access </a:t>
            </a:r>
            <a:r>
              <a:rPr lang="en-GB" sz="2000" dirty="0">
                <a:latin typeface="Calibri Light" panose="020F0302020204030204" pitchFamily="34" charset="0"/>
                <a:cs typeface="Calibri Light" panose="020F0302020204030204" pitchFamily="34" charset="0"/>
              </a:rPr>
              <a:t>to care</a:t>
            </a:r>
          </a:p>
          <a:p>
            <a:endParaRPr lang="en-GB" sz="2000" dirty="0">
              <a:latin typeface="Calibri Light" panose="020F0302020204030204" pitchFamily="34" charset="0"/>
              <a:cs typeface="Calibri Light" panose="020F0302020204030204" pitchFamily="34" charset="0"/>
            </a:endParaRPr>
          </a:p>
          <a:p>
            <a:r>
              <a:rPr lang="en-GB" sz="2000" dirty="0">
                <a:latin typeface="Calibri Light" panose="020F0302020204030204" pitchFamily="34" charset="0"/>
                <a:cs typeface="Calibri Light" panose="020F0302020204030204" pitchFamily="34" charset="0"/>
              </a:rPr>
              <a:t>Highlight </a:t>
            </a:r>
            <a:r>
              <a:rPr lang="en-GB" sz="2000" b="1" dirty="0">
                <a:latin typeface="Calibri Light" panose="020F0302020204030204" pitchFamily="34" charset="0"/>
                <a:cs typeface="Calibri Light" panose="020F0302020204030204" pitchFamily="34" charset="0"/>
              </a:rPr>
              <a:t>service variations</a:t>
            </a:r>
            <a:r>
              <a:rPr lang="en-GB" sz="2000" dirty="0">
                <a:latin typeface="Calibri Light" panose="020F0302020204030204" pitchFamily="34" charset="0"/>
                <a:cs typeface="Calibri Light" panose="020F0302020204030204" pitchFamily="34" charset="0"/>
              </a:rPr>
              <a:t> </a:t>
            </a:r>
            <a:r>
              <a:rPr lang="en-GB" sz="2000" dirty="0" smtClean="0">
                <a:latin typeface="Calibri Light" panose="020F0302020204030204" pitchFamily="34" charset="0"/>
                <a:cs typeface="Calibri Light" panose="020F0302020204030204" pitchFamily="34" charset="0"/>
              </a:rPr>
              <a:t>and </a:t>
            </a:r>
            <a:r>
              <a:rPr lang="en-GB" sz="2000" dirty="0">
                <a:latin typeface="Calibri Light" panose="020F0302020204030204" pitchFamily="34" charset="0"/>
                <a:cs typeface="Calibri Light" panose="020F0302020204030204" pitchFamily="34" charset="0"/>
              </a:rPr>
              <a:t>help avoid a ‘</a:t>
            </a:r>
            <a:r>
              <a:rPr lang="en-GB" sz="2000" b="1" dirty="0">
                <a:latin typeface="Calibri Light" panose="020F0302020204030204" pitchFamily="34" charset="0"/>
                <a:cs typeface="Calibri Light" panose="020F0302020204030204" pitchFamily="34" charset="0"/>
              </a:rPr>
              <a:t>postcode lottery</a:t>
            </a:r>
            <a:r>
              <a:rPr lang="en-GB" sz="2000" dirty="0">
                <a:latin typeface="Calibri Light" panose="020F0302020204030204" pitchFamily="34" charset="0"/>
                <a:cs typeface="Calibri Light" panose="020F0302020204030204" pitchFamily="34" charset="0"/>
              </a:rPr>
              <a:t>’ in the care an older person receives</a:t>
            </a:r>
          </a:p>
          <a:p>
            <a:endParaRPr lang="en-GB" sz="2000" dirty="0">
              <a:latin typeface="Calibri Light" panose="020F0302020204030204" pitchFamily="34" charset="0"/>
              <a:cs typeface="Calibri Light" panose="020F0302020204030204" pitchFamily="34" charset="0"/>
            </a:endParaRPr>
          </a:p>
          <a:p>
            <a:r>
              <a:rPr lang="en-GB" sz="2000" dirty="0">
                <a:latin typeface="Calibri Light" panose="020F0302020204030204" pitchFamily="34" charset="0"/>
                <a:cs typeface="Calibri Light" panose="020F0302020204030204" pitchFamily="34" charset="0"/>
              </a:rPr>
              <a:t>Inform the work of </a:t>
            </a:r>
            <a:r>
              <a:rPr lang="en-GB" sz="2000" b="1" dirty="0">
                <a:latin typeface="Calibri Light" panose="020F0302020204030204" pitchFamily="34" charset="0"/>
                <a:cs typeface="Calibri Light" panose="020F0302020204030204" pitchFamily="34" charset="0"/>
              </a:rPr>
              <a:t>Health and Social Care partnerships </a:t>
            </a:r>
            <a:r>
              <a:rPr lang="en-GB" sz="2000" dirty="0">
                <a:latin typeface="Calibri Light" panose="020F0302020204030204" pitchFamily="34" charset="0"/>
                <a:cs typeface="Calibri Light" panose="020F0302020204030204" pitchFamily="34" charset="0"/>
              </a:rPr>
              <a:t>across </a:t>
            </a:r>
            <a:r>
              <a:rPr lang="en-GB" sz="2000" dirty="0" smtClean="0">
                <a:latin typeface="Calibri Light" panose="020F0302020204030204" pitchFamily="34" charset="0"/>
                <a:cs typeface="Calibri Light" panose="020F0302020204030204" pitchFamily="34" charset="0"/>
              </a:rPr>
              <a:t>Scotland</a:t>
            </a:r>
          </a:p>
          <a:p>
            <a:endParaRPr lang="en-GB" sz="2000" dirty="0">
              <a:latin typeface="Calibri Light" panose="020F0302020204030204" pitchFamily="34" charset="0"/>
              <a:cs typeface="Calibri Light" panose="020F0302020204030204" pitchFamily="34" charset="0"/>
            </a:endParaRPr>
          </a:p>
          <a:p>
            <a:r>
              <a:rPr lang="en-GB" sz="2000" dirty="0" smtClean="0">
                <a:latin typeface="Calibri Light" panose="020F0302020204030204" pitchFamily="34" charset="0"/>
                <a:cs typeface="Calibri Light" panose="020F0302020204030204" pitchFamily="34" charset="0"/>
              </a:rPr>
              <a:t>Set </a:t>
            </a:r>
            <a:r>
              <a:rPr lang="en-GB" sz="2000" b="1" dirty="0">
                <a:latin typeface="Calibri Light" panose="020F0302020204030204" pitchFamily="34" charset="0"/>
                <a:cs typeface="Calibri Light" panose="020F0302020204030204" pitchFamily="34" charset="0"/>
              </a:rPr>
              <a:t>gold standards </a:t>
            </a:r>
            <a:r>
              <a:rPr lang="en-GB" sz="2000" dirty="0">
                <a:latin typeface="Calibri Light" panose="020F0302020204030204" pitchFamily="34" charset="0"/>
                <a:cs typeface="Calibri Light" panose="020F0302020204030204" pitchFamily="34" charset="0"/>
              </a:rPr>
              <a:t>as a good practice guide</a:t>
            </a:r>
            <a:r>
              <a:rPr lang="en-GB" sz="1400" dirty="0">
                <a:latin typeface="Calibri Light" panose="020F0302020204030204" pitchFamily="34" charset="0"/>
                <a:cs typeface="Calibri Light" panose="020F0302020204030204" pitchFamily="34" charset="0"/>
              </a:rPr>
              <a:t/>
            </a:r>
            <a:br>
              <a:rPr lang="en-GB" sz="1400" dirty="0">
                <a:latin typeface="Calibri Light" panose="020F0302020204030204" pitchFamily="34" charset="0"/>
                <a:cs typeface="Calibri Light" panose="020F0302020204030204" pitchFamily="34" charset="0"/>
              </a:rPr>
            </a:br>
            <a:endParaRPr lang="en-GB" sz="1400" dirty="0">
              <a:latin typeface="Calibri Light" panose="020F0302020204030204" pitchFamily="34" charset="0"/>
              <a:cs typeface="Calibri Light" panose="020F0302020204030204" pitchFamily="34" charset="0"/>
            </a:endParaRPr>
          </a:p>
          <a:p>
            <a:endParaRPr lang="en-GB" sz="1400" dirty="0" smtClean="0">
              <a:latin typeface="Calibri Light" panose="020F0302020204030204" pitchFamily="34" charset="0"/>
              <a:cs typeface="Calibri Light" panose="020F0302020204030204" pitchFamily="34" charset="0"/>
            </a:endParaRPr>
          </a:p>
          <a:p>
            <a:endParaRPr lang="en-GB" sz="14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GB"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GB" sz="1400" dirty="0">
              <a:latin typeface="Calibri Light" panose="020F0302020204030204" pitchFamily="34" charset="0"/>
              <a:cs typeface="Calibri Light" panose="020F0302020204030204" pitchFamily="34" charset="0"/>
            </a:endParaRPr>
          </a:p>
        </p:txBody>
      </p:sp>
      <p:grpSp>
        <p:nvGrpSpPr>
          <p:cNvPr id="12" name="Group 11"/>
          <p:cNvGrpSpPr/>
          <p:nvPr/>
        </p:nvGrpSpPr>
        <p:grpSpPr>
          <a:xfrm>
            <a:off x="457200" y="58063"/>
            <a:ext cx="8111207" cy="1288596"/>
            <a:chOff x="457200" y="58063"/>
            <a:chExt cx="8111207" cy="1288596"/>
          </a:xfrm>
        </p:grpSpPr>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6" name="Picture 15">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Tree>
    <p:extLst>
      <p:ext uri="{BB962C8B-B14F-4D97-AF65-F5344CB8AC3E}">
        <p14:creationId xmlns:p14="http://schemas.microsoft.com/office/powerpoint/2010/main" val="255153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465" y="1566636"/>
            <a:ext cx="8515672" cy="650503"/>
          </a:xfrm>
        </p:spPr>
        <p:txBody>
          <a:bodyPr>
            <a:normAutofit/>
          </a:bodyPr>
          <a:lstStyle/>
          <a:p>
            <a:r>
              <a:rPr lang="en-GB" sz="2700" i="1" dirty="0" smtClean="0">
                <a:solidFill>
                  <a:schemeClr val="tx2"/>
                </a:solidFill>
                <a:latin typeface="Calibri Light" panose="020F0302020204030204" pitchFamily="34" charset="0"/>
                <a:cs typeface="Calibri Light" panose="020F0302020204030204" pitchFamily="34" charset="0"/>
              </a:rPr>
              <a:t>First round of audit (2018)</a:t>
            </a:r>
            <a:endParaRPr lang="en-GB" sz="2700" i="1" dirty="0">
              <a:solidFill>
                <a:schemeClr val="tx2"/>
              </a:solidFill>
              <a:latin typeface="Calibri Light" panose="020F0302020204030204" pitchFamily="34" charset="0"/>
              <a:cs typeface="Calibri Light" panose="020F0302020204030204" pitchFamily="34" charset="0"/>
            </a:endParaRPr>
          </a:p>
        </p:txBody>
      </p:sp>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08517" y="2423240"/>
            <a:ext cx="8604448"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Intended as a ‘scoping exercise’</a:t>
            </a: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To establish if basic differences in services existed </a:t>
            </a: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To aid planning and funding of future in-depth audit</a:t>
            </a:r>
          </a:p>
          <a:p>
            <a:endParaRPr lang="en-GB" sz="24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Simple survey designed and disseminated to consultant geriatricians known to and nominated by the BGS </a:t>
            </a:r>
          </a:p>
          <a:p>
            <a:pPr marL="742950" lvl="1"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Covered 12 of 14 health boards</a:t>
            </a:r>
          </a:p>
          <a:p>
            <a:pPr lvl="1"/>
            <a:endParaRPr lang="en-GB" sz="24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smtClean="0">
                <a:latin typeface="Calibri Light" panose="020F0302020204030204" pitchFamily="34" charset="0"/>
                <a:cs typeface="Calibri Light" panose="020F0302020204030204" pitchFamily="34" charset="0"/>
              </a:rPr>
              <a:t>Data completed based on ‘best of their knowledge’</a:t>
            </a:r>
            <a:endParaRPr lang="en-GB" sz="2400" dirty="0">
              <a:latin typeface="Calibri Light" panose="020F0302020204030204" pitchFamily="34" charset="0"/>
              <a:cs typeface="Calibri Light" panose="020F0302020204030204" pitchFamily="34" charset="0"/>
            </a:endParaRPr>
          </a:p>
        </p:txBody>
      </p:sp>
      <p:grpSp>
        <p:nvGrpSpPr>
          <p:cNvPr id="14" name="Group 13"/>
          <p:cNvGrpSpPr/>
          <p:nvPr/>
        </p:nvGrpSpPr>
        <p:grpSpPr>
          <a:xfrm>
            <a:off x="457200" y="58063"/>
            <a:ext cx="8111207" cy="1288596"/>
            <a:chOff x="457200" y="58063"/>
            <a:chExt cx="8111207" cy="1288596"/>
          </a:xfrm>
        </p:grpSpPr>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rc_mi" descr="Image result for university of aberdeen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17" name="Picture 16">
              <a:extLst>
                <a:ext uri="{FF2B5EF4-FFF2-40B4-BE49-F238E27FC236}">
                  <a16:creationId xmlns:a16="http://schemas.microsoft.com/office/drawing/2014/main" id="{C0C827D6-EE93-4F89-B119-F529552C1EB9}"/>
                </a:ext>
              </a:extLst>
            </p:cNvPr>
            <p:cNvPicPr>
              <a:picLocks noChangeAspect="1"/>
            </p:cNvPicPr>
            <p:nvPr/>
          </p:nvPicPr>
          <p:blipFill>
            <a:blip r:embed="rId6"/>
            <a:stretch>
              <a:fillRect/>
            </a:stretch>
          </p:blipFill>
          <p:spPr>
            <a:xfrm>
              <a:off x="457200" y="58063"/>
              <a:ext cx="1667089" cy="1288596"/>
            </a:xfrm>
            <a:prstGeom prst="rect">
              <a:avLst/>
            </a:prstGeom>
          </p:spPr>
        </p:pic>
      </p:grpSp>
      <p:sp>
        <p:nvSpPr>
          <p:cNvPr id="19" name="Rectangle 18"/>
          <p:cNvSpPr/>
          <p:nvPr/>
        </p:nvSpPr>
        <p:spPr>
          <a:xfrm>
            <a:off x="0" y="6247985"/>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Scottish Care of Older People (</a:t>
            </a:r>
            <a:r>
              <a:rPr lang="en-GB" b="1" dirty="0" err="1" smtClean="0"/>
              <a:t>SCoOP</a:t>
            </a:r>
            <a:r>
              <a:rPr lang="en-GB" b="1" dirty="0" smtClean="0"/>
              <a:t>) Audit Programme</a:t>
            </a:r>
            <a:endParaRPr lang="en-GB" dirty="0"/>
          </a:p>
        </p:txBody>
      </p:sp>
    </p:spTree>
    <p:extLst>
      <p:ext uri="{BB962C8B-B14F-4D97-AF65-F5344CB8AC3E}">
        <p14:creationId xmlns:p14="http://schemas.microsoft.com/office/powerpoint/2010/main" val="1380104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alth improvement scotla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ealth improvement scotla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health improvement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Image result for health improvement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health improvement scotla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1" y="6237311"/>
            <a:ext cx="9144000" cy="5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Scottish Care of Older People (</a:t>
            </a:r>
            <a:r>
              <a:rPr lang="en-GB" b="1" dirty="0" err="1" smtClean="0"/>
              <a:t>SCoOP</a:t>
            </a:r>
            <a:r>
              <a:rPr lang="en-GB" b="1" dirty="0" smtClean="0"/>
              <a:t>) Audit Programme</a:t>
            </a:r>
            <a:endParaRPr lang="en-GB" dirty="0"/>
          </a:p>
        </p:txBody>
      </p:sp>
      <p:graphicFrame>
        <p:nvGraphicFramePr>
          <p:cNvPr id="5" name="Diagram 4"/>
          <p:cNvGraphicFramePr/>
          <p:nvPr>
            <p:extLst>
              <p:ext uri="{D42A27DB-BD31-4B8C-83A1-F6EECF244321}">
                <p14:modId xmlns:p14="http://schemas.microsoft.com/office/powerpoint/2010/main" val="1754487583"/>
              </p:ext>
            </p:extLst>
          </p:nvPr>
        </p:nvGraphicFramePr>
        <p:xfrm>
          <a:off x="1331640" y="141683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457200" y="58063"/>
            <a:ext cx="8111207" cy="1288596"/>
            <a:chOff x="457200" y="58063"/>
            <a:chExt cx="8111207" cy="1288596"/>
          </a:xfrm>
        </p:grpSpPr>
        <p:pic>
          <p:nvPicPr>
            <p:cNvPr id="2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226904"/>
              <a:ext cx="19081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irc_mi" descr="Image result for university of aberdeen logo">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06663" y="481062"/>
              <a:ext cx="2171194" cy="442595"/>
            </a:xfrm>
            <a:prstGeom prst="rect">
              <a:avLst/>
            </a:prstGeom>
            <a:noFill/>
            <a:ln>
              <a:noFill/>
            </a:ln>
          </p:spPr>
        </p:pic>
        <p:pic>
          <p:nvPicPr>
            <p:cNvPr id="22" name="Picture 21">
              <a:extLst>
                <a:ext uri="{FF2B5EF4-FFF2-40B4-BE49-F238E27FC236}">
                  <a16:creationId xmlns:a16="http://schemas.microsoft.com/office/drawing/2014/main" id="{C0C827D6-EE93-4F89-B119-F529552C1EB9}"/>
                </a:ext>
              </a:extLst>
            </p:cNvPr>
            <p:cNvPicPr>
              <a:picLocks noChangeAspect="1"/>
            </p:cNvPicPr>
            <p:nvPr/>
          </p:nvPicPr>
          <p:blipFill>
            <a:blip r:embed="rId11"/>
            <a:stretch>
              <a:fillRect/>
            </a:stretch>
          </p:blipFill>
          <p:spPr>
            <a:xfrm>
              <a:off x="457200" y="58063"/>
              <a:ext cx="1667089" cy="1288596"/>
            </a:xfrm>
            <a:prstGeom prst="rect">
              <a:avLst/>
            </a:prstGeom>
          </p:spPr>
        </p:pic>
      </p:grpSp>
      <p:sp>
        <p:nvSpPr>
          <p:cNvPr id="2" name="Rectangle 1"/>
          <p:cNvSpPr/>
          <p:nvPr/>
        </p:nvSpPr>
        <p:spPr>
          <a:xfrm>
            <a:off x="304800" y="5590980"/>
            <a:ext cx="8784976" cy="646331"/>
          </a:xfrm>
          <a:prstGeom prst="rect">
            <a:avLst/>
          </a:prstGeom>
        </p:spPr>
        <p:txBody>
          <a:bodyPr wrap="square">
            <a:spAutoFit/>
          </a:bodyPr>
          <a:lstStyle/>
          <a:p>
            <a:pPr algn="ctr"/>
            <a:r>
              <a:rPr lang="en-GB" i="1" dirty="0" smtClean="0">
                <a:solidFill>
                  <a:schemeClr val="accent4">
                    <a:lumMod val="75000"/>
                  </a:schemeClr>
                </a:solidFill>
              </a:rPr>
              <a:t>“a </a:t>
            </a:r>
            <a:r>
              <a:rPr lang="en-GB" i="1" dirty="0">
                <a:solidFill>
                  <a:schemeClr val="accent4">
                    <a:lumMod val="75000"/>
                  </a:schemeClr>
                </a:solidFill>
              </a:rPr>
              <a:t>multidimensional, multidisciplinary diagnostic and therapeutic process to determine the medical, mental and functional problems of older people with </a:t>
            </a:r>
            <a:r>
              <a:rPr lang="en-GB" i="1" dirty="0" smtClean="0">
                <a:solidFill>
                  <a:schemeClr val="accent4">
                    <a:lumMod val="75000"/>
                  </a:schemeClr>
                </a:solidFill>
              </a:rPr>
              <a:t>frailty”</a:t>
            </a:r>
            <a:endParaRPr lang="en-GB" i="1" dirty="0">
              <a:solidFill>
                <a:schemeClr val="accent4">
                  <a:lumMod val="75000"/>
                </a:schemeClr>
              </a:solidFill>
            </a:endParaRPr>
          </a:p>
        </p:txBody>
      </p:sp>
    </p:spTree>
    <p:extLst>
      <p:ext uri="{BB962C8B-B14F-4D97-AF65-F5344CB8AC3E}">
        <p14:creationId xmlns:p14="http://schemas.microsoft.com/office/powerpoint/2010/main" val="3794482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5016</TotalTime>
  <Words>1415</Words>
  <Application>Microsoft Office PowerPoint</Application>
  <PresentationFormat>On-screen Show (4:3)</PresentationFormat>
  <Paragraphs>197</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Helvetica</vt:lpstr>
      <vt:lpstr>Times New Roman</vt:lpstr>
      <vt:lpstr>Office Theme</vt:lpstr>
      <vt:lpstr>Important variations in care of the elderly services  Medical Trainees: On-call Handbook Symposium 2020</vt:lpstr>
      <vt:lpstr>PowerPoint Presentation</vt:lpstr>
      <vt:lpstr>PowerPoint Presentation</vt:lpstr>
      <vt:lpstr>PowerPoint Presentation</vt:lpstr>
      <vt:lpstr>PowerPoint Presentation</vt:lpstr>
      <vt:lpstr>PowerPoint Presentation</vt:lpstr>
      <vt:lpstr>PowerPoint Presentation</vt:lpstr>
      <vt:lpstr>First round of audit (2018)</vt:lpstr>
      <vt:lpstr>PowerPoint Presentation</vt:lpstr>
      <vt:lpstr>What data was collected?</vt:lpstr>
      <vt:lpstr>What data was collected?</vt:lpstr>
      <vt:lpstr>PowerPoint Presentation</vt:lpstr>
      <vt:lpstr>PowerPoint Presentation</vt:lpstr>
      <vt:lpstr>PowerPoint Presentation</vt:lpstr>
      <vt:lpstr>Limitations and challenges of the project</vt:lpstr>
      <vt:lpstr>Considering Frailty</vt:lpstr>
      <vt:lpstr>Considering Frailty</vt:lpstr>
      <vt:lpstr>One SCoOP or Two?</vt:lpstr>
      <vt:lpstr>Even more SCoOPs?</vt:lpstr>
      <vt:lpstr>Interested in SCoOP?</vt:lpstr>
      <vt:lpstr>Important variations in care of the elderly services – Summary Slide</vt:lpstr>
    </vt:vector>
  </TitlesOfParts>
  <Company>University of Aberdeen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SCoOP Scottish Care of Older People-National Audit Comprehensive Geriatric Assessment</dc:title>
  <dc:creator>Myint, Phyo Kyaw</dc:creator>
  <cp:lastModifiedBy>Donaldson, Alison</cp:lastModifiedBy>
  <cp:revision>95</cp:revision>
  <dcterms:created xsi:type="dcterms:W3CDTF">2017-02-24T09:48:22Z</dcterms:created>
  <dcterms:modified xsi:type="dcterms:W3CDTF">2020-01-29T22:02:49Z</dcterms:modified>
</cp:coreProperties>
</file>