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75213" cy="42811700"/>
  <p:notesSz cx="6797675" cy="9926638"/>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a, Tiberiu Alexandru" initials="PT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9E8"/>
    <a:srgbClr val="60FACA"/>
    <a:srgbClr val="78F268"/>
    <a:srgbClr val="70F95D"/>
    <a:srgbClr val="FFCC66"/>
    <a:srgbClr val="EFBA7F"/>
    <a:srgbClr val="DFC48F"/>
    <a:srgbClr val="AE88E6"/>
    <a:srgbClr val="0086EA"/>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5529" autoAdjust="0"/>
  </p:normalViewPr>
  <p:slideViewPr>
    <p:cSldViewPr snapToGrid="0" snapToObjects="1">
      <p:cViewPr>
        <p:scale>
          <a:sx n="33" d="100"/>
          <a:sy n="33" d="100"/>
        </p:scale>
        <p:origin x="1386" y="-2424"/>
      </p:cViewPr>
      <p:guideLst>
        <p:guide orient="horz" pos="13484"/>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Sheet1!$B$1</c:f>
              <c:strCache>
                <c:ptCount val="1"/>
                <c:pt idx="0">
                  <c:v>Percentage of total population &gt; 65 years</c:v>
                </c:pt>
              </c:strCache>
            </c:strRef>
          </c:tx>
          <c:dPt>
            <c:idx val="0"/>
            <c:bubble3D val="0"/>
            <c:spPr>
              <a:solidFill>
                <a:srgbClr val="FFFF99"/>
              </a:solidFill>
              <a:ln w="19050">
                <a:solidFill>
                  <a:schemeClr val="lt1"/>
                </a:solidFill>
              </a:ln>
              <a:effectLst/>
            </c:spPr>
            <c:extLst xmlns:c16r2="http://schemas.microsoft.com/office/drawing/2015/06/chart">
              <c:ext xmlns:c16="http://schemas.microsoft.com/office/drawing/2014/chart" uri="{C3380CC4-5D6E-409C-BE32-E72D297353CC}">
                <c16:uniqueId val="{00000001-E846-4CDE-A168-438A7EAB0790}"/>
              </c:ext>
            </c:extLst>
          </c:dPt>
          <c:dPt>
            <c:idx val="1"/>
            <c:bubble3D val="0"/>
            <c:spPr>
              <a:solidFill>
                <a:srgbClr val="CC99FF"/>
              </a:solidFill>
              <a:ln w="19050">
                <a:solidFill>
                  <a:schemeClr val="lt1"/>
                </a:solidFill>
              </a:ln>
              <a:effectLst/>
            </c:spPr>
            <c:extLst xmlns:c16r2="http://schemas.microsoft.com/office/drawing/2015/06/chart">
              <c:ext xmlns:c16="http://schemas.microsoft.com/office/drawing/2014/chart" uri="{C3380CC4-5D6E-409C-BE32-E72D297353CC}">
                <c16:uniqueId val="{00000003-E846-4CDE-A168-438A7EAB0790}"/>
              </c:ext>
            </c:extLst>
          </c:dPt>
          <c:dPt>
            <c:idx val="2"/>
            <c:bubble3D val="0"/>
            <c:spPr>
              <a:solidFill>
                <a:srgbClr val="CCFF99"/>
              </a:solidFill>
              <a:ln w="19050">
                <a:solidFill>
                  <a:schemeClr val="lt1"/>
                </a:solidFill>
              </a:ln>
              <a:effectLst/>
            </c:spPr>
            <c:extLst xmlns:c16r2="http://schemas.microsoft.com/office/drawing/2015/06/chart">
              <c:ext xmlns:c16="http://schemas.microsoft.com/office/drawing/2014/chart" uri="{C3380CC4-5D6E-409C-BE32-E72D297353CC}">
                <c16:uniqueId val="{00000005-E846-4CDE-A168-438A7EAB0790}"/>
              </c:ext>
            </c:extLst>
          </c:dPt>
          <c:dPt>
            <c:idx val="3"/>
            <c:bubble3D val="0"/>
            <c:spPr>
              <a:solidFill>
                <a:srgbClr val="FF99FF"/>
              </a:solidFill>
              <a:ln w="19050">
                <a:solidFill>
                  <a:schemeClr val="lt1"/>
                </a:solidFill>
              </a:ln>
              <a:effectLst/>
            </c:spPr>
            <c:extLst xmlns:c16r2="http://schemas.microsoft.com/office/drawing/2015/06/chart">
              <c:ext xmlns:c16="http://schemas.microsoft.com/office/drawing/2014/chart" uri="{C3380CC4-5D6E-409C-BE32-E72D297353CC}">
                <c16:uniqueId val="{00000007-E846-4CDE-A168-438A7EAB0790}"/>
              </c:ext>
            </c:extLst>
          </c:dPt>
          <c:dPt>
            <c:idx val="4"/>
            <c:bubble3D val="0"/>
            <c:spPr>
              <a:solidFill>
                <a:srgbClr val="CCFFFF"/>
              </a:solidFill>
              <a:ln w="19050">
                <a:solidFill>
                  <a:schemeClr val="lt1"/>
                </a:solidFill>
              </a:ln>
              <a:effectLst/>
            </c:spPr>
            <c:extLst xmlns:c16r2="http://schemas.microsoft.com/office/drawing/2015/06/chart">
              <c:ext xmlns:c16="http://schemas.microsoft.com/office/drawing/2014/chart" uri="{C3380CC4-5D6E-409C-BE32-E72D297353CC}">
                <c16:uniqueId val="{00000009-E846-4CDE-A168-438A7EAB0790}"/>
              </c:ext>
            </c:extLst>
          </c:dPt>
          <c:dPt>
            <c:idx val="5"/>
            <c:bubble3D val="0"/>
            <c:spPr>
              <a:solidFill>
                <a:srgbClr val="66CCFF"/>
              </a:solidFill>
              <a:ln w="19050">
                <a:solidFill>
                  <a:schemeClr val="lt1"/>
                </a:solidFill>
              </a:ln>
              <a:effectLst/>
            </c:spPr>
            <c:extLst xmlns:c16r2="http://schemas.microsoft.com/office/drawing/2015/06/chart">
              <c:ext xmlns:c16="http://schemas.microsoft.com/office/drawing/2014/chart" uri="{C3380CC4-5D6E-409C-BE32-E72D297353CC}">
                <c16:uniqueId val="{0000000B-E846-4CDE-A168-438A7EAB0790}"/>
              </c:ext>
            </c:extLst>
          </c:dPt>
          <c:dPt>
            <c:idx val="6"/>
            <c:bubble3D val="0"/>
            <c:spPr>
              <a:solidFill>
                <a:srgbClr val="0086EA"/>
              </a:solidFill>
              <a:ln w="19050">
                <a:solidFill>
                  <a:schemeClr val="lt1"/>
                </a:solidFill>
              </a:ln>
              <a:effectLst/>
            </c:spPr>
            <c:extLst xmlns:c16r2="http://schemas.microsoft.com/office/drawing/2015/06/chart">
              <c:ext xmlns:c16="http://schemas.microsoft.com/office/drawing/2014/chart" uri="{C3380CC4-5D6E-409C-BE32-E72D297353CC}">
                <c16:uniqueId val="{00000002-1724-5747-B10D-99885BAB25CF}"/>
              </c:ext>
            </c:extLst>
          </c:dPt>
          <c:dPt>
            <c:idx val="7"/>
            <c:bubble3D val="0"/>
            <c:spPr>
              <a:solidFill>
                <a:srgbClr val="FFCC66"/>
              </a:solidFill>
              <a:ln w="19050">
                <a:solidFill>
                  <a:schemeClr val="lt1"/>
                </a:solidFill>
              </a:ln>
              <a:effectLst/>
            </c:spPr>
            <c:extLst xmlns:c16r2="http://schemas.microsoft.com/office/drawing/2015/06/chart">
              <c:ext xmlns:c16="http://schemas.microsoft.com/office/drawing/2014/chart" uri="{C3380CC4-5D6E-409C-BE32-E72D297353CC}">
                <c16:uniqueId val="{0000000F-E846-4CDE-A168-438A7EAB0790}"/>
              </c:ext>
            </c:extLst>
          </c:dPt>
          <c:dPt>
            <c:idx val="8"/>
            <c:bubble3D val="0"/>
            <c:spPr>
              <a:solidFill>
                <a:srgbClr val="70F95D"/>
              </a:solidFill>
              <a:ln w="19050">
                <a:solidFill>
                  <a:schemeClr val="lt1"/>
                </a:solidFill>
              </a:ln>
              <a:effectLst/>
            </c:spPr>
            <c:extLst xmlns:c16r2="http://schemas.microsoft.com/office/drawing/2015/06/chart">
              <c:ext xmlns:c16="http://schemas.microsoft.com/office/drawing/2014/chart" uri="{C3380CC4-5D6E-409C-BE32-E72D297353CC}">
                <c16:uniqueId val="{00000011-E846-4CDE-A168-438A7EAB0790}"/>
              </c:ext>
            </c:extLst>
          </c:dPt>
          <c:dPt>
            <c:idx val="9"/>
            <c:bubble3D val="0"/>
            <c:spPr>
              <a:solidFill>
                <a:srgbClr val="F7C9E8"/>
              </a:solidFill>
              <a:ln w="19050">
                <a:solidFill>
                  <a:schemeClr val="lt1"/>
                </a:solidFill>
              </a:ln>
              <a:effectLst/>
            </c:spPr>
            <c:extLst xmlns:c16r2="http://schemas.microsoft.com/office/drawing/2015/06/chart">
              <c:ext xmlns:c16="http://schemas.microsoft.com/office/drawing/2014/chart" uri="{C3380CC4-5D6E-409C-BE32-E72D297353CC}">
                <c16:uniqueId val="{00000003-1724-5747-B10D-99885BAB25CF}"/>
              </c:ext>
            </c:extLst>
          </c:dPt>
          <c:dPt>
            <c:idx val="10"/>
            <c:bubble3D val="0"/>
            <c:spPr>
              <a:solidFill>
                <a:schemeClr val="accent1">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5-E846-4CDE-A168-438A7EAB0790}"/>
              </c:ext>
            </c:extLst>
          </c:dPt>
          <c:dPt>
            <c:idx val="11"/>
            <c:bubble3D val="0"/>
            <c:spPr>
              <a:solidFill>
                <a:schemeClr val="accent6">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7-E846-4CDE-A168-438A7EAB0790}"/>
              </c:ext>
            </c:extLst>
          </c:dPt>
          <c:dPt>
            <c:idx val="12"/>
            <c:bubble3D val="0"/>
            <c:spPr>
              <a:solidFill>
                <a:srgbClr val="60FACA"/>
              </a:solidFill>
              <a:ln w="19050">
                <a:solidFill>
                  <a:schemeClr val="lt1"/>
                </a:solidFill>
              </a:ln>
              <a:effectLst/>
            </c:spPr>
            <c:extLst xmlns:c16r2="http://schemas.microsoft.com/office/drawing/2015/06/chart">
              <c:ext xmlns:c16="http://schemas.microsoft.com/office/drawing/2014/chart" uri="{C3380CC4-5D6E-409C-BE32-E72D297353CC}">
                <c16:uniqueId val="{00000019-E846-4CDE-A168-438A7EAB0790}"/>
              </c:ext>
            </c:extLst>
          </c:dPt>
          <c:dPt>
            <c:idx val="13"/>
            <c:bubble3D val="0"/>
            <c:spPr>
              <a:solidFill>
                <a:schemeClr val="accent4">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1B-E846-4CDE-A168-438A7EAB0790}"/>
              </c:ext>
            </c:extLst>
          </c:dPt>
          <c:dPt>
            <c:idx val="14"/>
            <c:bubble3D val="0"/>
            <c:spPr>
              <a:solidFill>
                <a:schemeClr val="bg1">
                  <a:lumMod val="8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1724-5747-B10D-99885BAB25CF}"/>
              </c:ext>
            </c:extLst>
          </c:dPt>
          <c:dLbls>
            <c:dLbl>
              <c:idx val="5"/>
              <c:layout/>
              <c:tx>
                <c:rich>
                  <a:bodyPr/>
                  <a:lstStyle/>
                  <a:p>
                    <a:r>
                      <a:rPr lang="en-US" baseline="0"/>
                      <a:t>Ayrshire and Arran, </a:t>
                    </a:r>
                    <a:fld id="{70E82C77-67E4-4522-9A1E-513934E58686}" type="VALUE">
                      <a:rPr lang="en-US" baseline="0"/>
                      <a:pPr/>
                      <a:t>[VALUE]</a:t>
                    </a:fld>
                    <a:endParaRPr lang="en-US" baseline="0"/>
                  </a:p>
                </c:rich>
              </c:tx>
              <c:dLblPos val="outEnd"/>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E846-4CDE-A168-438A7EAB0790}"/>
                </c:ext>
                <c:ext xmlns:c15="http://schemas.microsoft.com/office/drawing/2012/chart" uri="{CE6537A1-D6FC-4f65-9D91-7224C49458BB}">
                  <c15:layout/>
                  <c15:dlblFieldTable/>
                  <c15:showDataLabelsRange val="0"/>
                </c:ext>
              </c:extLst>
            </c:dLbl>
            <c:dLbl>
              <c:idx val="9"/>
              <c:layout>
                <c:manualLayout>
                  <c:x val="-6.6499580803639519E-2"/>
                  <c:y val="-2.400645244294599E-2"/>
                </c:manualLayout>
              </c:layout>
              <c:tx>
                <c:rich>
                  <a:bodyPr/>
                  <a:lstStyle/>
                  <a:p>
                    <a:fld id="{6221EB7D-F653-4C63-8A71-199907491F05}" type="CATEGORYNAME">
                      <a:rPr lang="en-US" sz="2000" dirty="0"/>
                      <a:pPr/>
                      <a:t>[CATEGORY NAME]</a:t>
                    </a:fld>
                    <a:r>
                      <a:rPr lang="en-US" baseline="0" dirty="0"/>
                      <a:t>, </a:t>
                    </a:r>
                    <a:fld id="{E910043D-3A0D-4D60-8CA7-B1CDFA5EC7B9}" type="VALUE">
                      <a:rPr lang="en-US" baseline="0" dirty="0"/>
                      <a:pPr/>
                      <a:t>[VALUE]</a:t>
                    </a:fld>
                    <a:endParaRPr lang="en-US" baseline="0" dirty="0"/>
                  </a:p>
                </c:rich>
              </c:tx>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1724-5747-B10D-99885BAB25CF}"/>
                </c:ext>
                <c:ext xmlns:c15="http://schemas.microsoft.com/office/drawing/2012/chart" uri="{CE6537A1-D6FC-4f65-9D91-7224C49458BB}">
                  <c15:layout>
                    <c:manualLayout>
                      <c:w val="0.20962198794908404"/>
                      <c:h val="8.5087869877466651E-2"/>
                    </c:manualLayout>
                  </c15:layout>
                  <c15:dlblFieldTable/>
                  <c15:showDataLabelsRange val="0"/>
                </c:ext>
              </c:extLst>
            </c:dLbl>
            <c:dLbl>
              <c:idx val="10"/>
              <c:layout>
                <c:manualLayout>
                  <c:x val="-0.13395599010805079"/>
                  <c:y val="-1.950524260989361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5-E846-4CDE-A168-438A7EAB0790}"/>
                </c:ext>
                <c:ext xmlns:c15="http://schemas.microsoft.com/office/drawing/2012/chart" uri="{CE6537A1-D6FC-4f65-9D91-7224C49458BB}">
                  <c15:layout/>
                </c:ext>
              </c:extLst>
            </c:dLbl>
            <c:dLbl>
              <c:idx val="11"/>
              <c:layout>
                <c:manualLayout>
                  <c:x val="-8.6114565069461232E-2"/>
                  <c:y val="1.5004032776841239E-3"/>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7-E846-4CDE-A168-438A7EAB0790}"/>
                </c:ext>
                <c:ext xmlns:c15="http://schemas.microsoft.com/office/drawing/2012/chart" uri="{CE6537A1-D6FC-4f65-9D91-7224C49458BB}">
                  <c15:layout/>
                </c:ext>
              </c:extLst>
            </c:dLbl>
            <c:dLbl>
              <c:idx val="12"/>
              <c:layout>
                <c:manualLayout>
                  <c:x val="-0.13969696111268168"/>
                  <c:y val="1.5004032776841239E-3"/>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9-E846-4CDE-A168-438A7EAB0790}"/>
                </c:ext>
                <c:ext xmlns:c15="http://schemas.microsoft.com/office/drawing/2012/chart" uri="{CE6537A1-D6FC-4f65-9D91-7224C49458BB}">
                  <c15:layout/>
                </c:ext>
              </c:extLst>
            </c:dLbl>
            <c:dLbl>
              <c:idx val="13"/>
              <c:layout>
                <c:manualLayout>
                  <c:x val="-0.12534453360110481"/>
                  <c:y val="-4.5012098330523718E-3"/>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B-E846-4CDE-A168-438A7EAB079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Sheet1!$A$2:$A$15</c:f>
              <c:strCache>
                <c:ptCount val="14"/>
                <c:pt idx="0">
                  <c:v>Greater Glasgow and Clyde</c:v>
                </c:pt>
                <c:pt idx="1">
                  <c:v>Lothian</c:v>
                </c:pt>
                <c:pt idx="2">
                  <c:v>Lanarkshire</c:v>
                </c:pt>
                <c:pt idx="3">
                  <c:v>Grampian</c:v>
                </c:pt>
                <c:pt idx="4">
                  <c:v>Tayside</c:v>
                </c:pt>
                <c:pt idx="5">
                  <c:v>Aryshire and Arran</c:v>
                </c:pt>
                <c:pt idx="6">
                  <c:v>Fife</c:v>
                </c:pt>
                <c:pt idx="7">
                  <c:v>Highland</c:v>
                </c:pt>
                <c:pt idx="8">
                  <c:v>Forth Valley</c:v>
                </c:pt>
                <c:pt idx="9">
                  <c:v>Dumfries and Galloway</c:v>
                </c:pt>
                <c:pt idx="10">
                  <c:v>Borders</c:v>
                </c:pt>
                <c:pt idx="11">
                  <c:v>Western Isles</c:v>
                </c:pt>
                <c:pt idx="12">
                  <c:v>Orkney</c:v>
                </c:pt>
                <c:pt idx="13">
                  <c:v>Shetland</c:v>
                </c:pt>
              </c:strCache>
            </c:strRef>
          </c:cat>
          <c:val>
            <c:numRef>
              <c:f>Sheet1!$B$2:$B$15</c:f>
              <c:numCache>
                <c:formatCode>0.0%</c:formatCode>
                <c:ptCount val="14"/>
                <c:pt idx="0">
                  <c:v>0.191</c:v>
                </c:pt>
                <c:pt idx="1">
                  <c:v>0.14199999999999999</c:v>
                </c:pt>
                <c:pt idx="2">
                  <c:v>0.11600000000000001</c:v>
                </c:pt>
                <c:pt idx="3">
                  <c:v>0.10199999999999999</c:v>
                </c:pt>
                <c:pt idx="4">
                  <c:v>8.5999999999999993E-2</c:v>
                </c:pt>
                <c:pt idx="5">
                  <c:v>0.08</c:v>
                </c:pt>
                <c:pt idx="6">
                  <c:v>7.3999999999999996E-2</c:v>
                </c:pt>
                <c:pt idx="7">
                  <c:v>7.1999999999999995E-2</c:v>
                </c:pt>
                <c:pt idx="8">
                  <c:v>5.7000000000000002E-2</c:v>
                </c:pt>
                <c:pt idx="9">
                  <c:v>3.6999999999999998E-2</c:v>
                </c:pt>
                <c:pt idx="10">
                  <c:v>2.7E-2</c:v>
                </c:pt>
                <c:pt idx="11">
                  <c:v>7.0000000000000001E-3</c:v>
                </c:pt>
                <c:pt idx="12">
                  <c:v>5.0000000000000001E-3</c:v>
                </c:pt>
                <c:pt idx="13">
                  <c:v>4.0000000000000001E-3</c:v>
                </c:pt>
              </c:numCache>
            </c:numRef>
          </c:val>
          <c:extLst xmlns:c16r2="http://schemas.microsoft.com/office/drawing/2015/06/chart">
            <c:ext xmlns:c16="http://schemas.microsoft.com/office/drawing/2014/chart" uri="{C3380CC4-5D6E-409C-BE32-E72D297353CC}">
              <c16:uniqueId val="{00000000-1724-5747-B10D-99885BAB25CF}"/>
            </c:ext>
          </c:extLst>
        </c:ser>
        <c:dLbls>
          <c:dLblPos val="outEnd"/>
          <c:showLegendKey val="0"/>
          <c:showVal val="1"/>
          <c:showCatName val="0"/>
          <c:showSerName val="0"/>
          <c:showPercent val="0"/>
          <c:showBubbleSize val="0"/>
          <c:showLeaderLines val="1"/>
        </c:dLbls>
        <c:gapWidth val="140"/>
        <c:secondPieSize val="8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CE6670-54DD-4040-886B-99496AEE7041}" type="datetimeFigureOut">
              <a:rPr lang="en-US" smtClean="0"/>
              <a:t>4/24/2018</a:t>
            </a:fld>
            <a:endParaRPr lang="en-US" dirty="0"/>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204579-B05E-0348-B985-3CBDC665FC77}" type="slidenum">
              <a:rPr lang="en-US" smtClean="0"/>
              <a:t>‹#›</a:t>
            </a:fld>
            <a:endParaRPr lang="en-US" dirty="0"/>
          </a:p>
        </p:txBody>
      </p:sp>
    </p:spTree>
    <p:extLst>
      <p:ext uri="{BB962C8B-B14F-4D97-AF65-F5344CB8AC3E}">
        <p14:creationId xmlns:p14="http://schemas.microsoft.com/office/powerpoint/2010/main" val="154761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204579-B05E-0348-B985-3CBDC665FC77}" type="slidenum">
              <a:rPr lang="en-US" smtClean="0"/>
              <a:t>1</a:t>
            </a:fld>
            <a:endParaRPr lang="en-US" dirty="0"/>
          </a:p>
        </p:txBody>
      </p:sp>
    </p:spTree>
    <p:extLst>
      <p:ext uri="{BB962C8B-B14F-4D97-AF65-F5344CB8AC3E}">
        <p14:creationId xmlns:p14="http://schemas.microsoft.com/office/powerpoint/2010/main" val="6804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79"/>
            <a:ext cx="25733931" cy="9176767"/>
          </a:xfrm>
        </p:spPr>
        <p:txBody>
          <a:bodyPr/>
          <a:lstStyle/>
          <a:p>
            <a:r>
              <a:rPr lang="en-GB"/>
              <a:t>Click to edit Master title style</a:t>
            </a:r>
            <a:endParaRPr lang="en-US"/>
          </a:p>
        </p:txBody>
      </p:sp>
      <p:sp>
        <p:nvSpPr>
          <p:cNvPr id="3" name="Subtitle 2"/>
          <p:cNvSpPr>
            <a:spLocks noGrp="1"/>
          </p:cNvSpPr>
          <p:nvPr>
            <p:ph type="subTitle" idx="1"/>
          </p:nvPr>
        </p:nvSpPr>
        <p:spPr>
          <a:xfrm>
            <a:off x="4541282" y="24259963"/>
            <a:ext cx="21192649" cy="10940768"/>
          </a:xfr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258840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138545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6283" y="10702928"/>
            <a:ext cx="22548726" cy="2280317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014332" y="10702928"/>
            <a:ext cx="67157362" cy="2280317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182106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96013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5"/>
            <a:ext cx="25733931" cy="8502879"/>
          </a:xfrm>
        </p:spPr>
        <p:txBody>
          <a:bodyPr anchor="t"/>
          <a:lstStyle>
            <a:lvl1pPr algn="l">
              <a:defRPr sz="18300" b="1" cap="all"/>
            </a:lvl1pPr>
          </a:lstStyle>
          <a:p>
            <a:r>
              <a:rPr lang="en-GB"/>
              <a:t>Click to edit Master title style</a:t>
            </a:r>
            <a:endParaRPr lang="en-US"/>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55682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014332" y="62364364"/>
            <a:ext cx="44850417"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369338" y="62364364"/>
            <a:ext cx="44855671" cy="176370327"/>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366609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3"/>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513761" y="9583085"/>
            <a:ext cx="13376810"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GB"/>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5379389" y="9583085"/>
            <a:ext cx="13382065" cy="3993774"/>
          </a:xfr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GB"/>
              <a:t>Click to edit Master text styles</a:t>
            </a:r>
          </a:p>
        </p:txBody>
      </p:sp>
      <p:sp>
        <p:nvSpPr>
          <p:cNvPr id="6" name="Content Placeholder 5"/>
          <p:cNvSpPr>
            <a:spLocks noGrp="1"/>
          </p:cNvSpPr>
          <p:nvPr>
            <p:ph sz="quarter" idx="4"/>
          </p:nvPr>
        </p:nvSpPr>
        <p:spPr>
          <a:xfrm>
            <a:off x="15379389" y="13576859"/>
            <a:ext cx="13382065" cy="24666281"/>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174595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143273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222294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540"/>
            <a:ext cx="9960336" cy="7254205"/>
          </a:xfrm>
        </p:spPr>
        <p:txBody>
          <a:bodyPr anchor="b"/>
          <a:lstStyle>
            <a:lvl1pPr algn="l">
              <a:defRPr sz="9100" b="1"/>
            </a:lvl1pPr>
          </a:lstStyle>
          <a:p>
            <a:r>
              <a:rPr lang="en-GB"/>
              <a:t>Click to edit Master title style</a:t>
            </a:r>
            <a:endParaRPr lang="en-US"/>
          </a:p>
        </p:txBody>
      </p:sp>
      <p:sp>
        <p:nvSpPr>
          <p:cNvPr id="3" name="Content Placeholder 2"/>
          <p:cNvSpPr>
            <a:spLocks noGrp="1"/>
          </p:cNvSpPr>
          <p:nvPr>
            <p:ph idx="1"/>
          </p:nvPr>
        </p:nvSpPr>
        <p:spPr>
          <a:xfrm>
            <a:off x="11836767" y="1704543"/>
            <a:ext cx="16924685" cy="3653860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513763" y="8958748"/>
            <a:ext cx="9960336" cy="29284395"/>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GB"/>
              <a:t>Click to edit Master text styles</a:t>
            </a:r>
          </a:p>
        </p:txBody>
      </p:sp>
      <p:sp>
        <p:nvSpPr>
          <p:cNvPr id="5" name="Date Placeholder 4"/>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300359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0"/>
            <a:ext cx="18165128" cy="3537914"/>
          </a:xfrm>
        </p:spPr>
        <p:txBody>
          <a:bodyPr anchor="b"/>
          <a:lstStyle>
            <a:lvl1pPr algn="l">
              <a:defRPr sz="9100" b="1"/>
            </a:lvl1pPr>
          </a:lstStyle>
          <a:p>
            <a:r>
              <a:rPr lang="en-GB"/>
              <a:t>Click to edit Master title style</a:t>
            </a:r>
            <a:endParaRPr lang="en-US"/>
          </a:p>
        </p:txBody>
      </p:sp>
      <p:sp>
        <p:nvSpPr>
          <p:cNvPr id="3" name="Picture Placeholder 2"/>
          <p:cNvSpPr>
            <a:spLocks noGrp="1"/>
          </p:cNvSpPr>
          <p:nvPr>
            <p:ph type="pic" idx="1"/>
          </p:nvPr>
        </p:nvSpPr>
        <p:spPr>
          <a:xfrm>
            <a:off x="5934154" y="3825305"/>
            <a:ext cx="18165128" cy="25687020"/>
          </a:xfr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endParaRPr lang="en-US" dirty="0"/>
          </a:p>
        </p:txBody>
      </p:sp>
      <p:sp>
        <p:nvSpPr>
          <p:cNvPr id="4" name="Text Placeholder 3"/>
          <p:cNvSpPr>
            <a:spLocks noGrp="1"/>
          </p:cNvSpPr>
          <p:nvPr>
            <p:ph type="body" sz="half" idx="2"/>
          </p:nvPr>
        </p:nvSpPr>
        <p:spPr>
          <a:xfrm>
            <a:off x="5934154" y="33506104"/>
            <a:ext cx="18165128" cy="5024426"/>
          </a:xfr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GB"/>
              <a:t>Click to edit Master text styles</a:t>
            </a:r>
          </a:p>
        </p:txBody>
      </p:sp>
      <p:sp>
        <p:nvSpPr>
          <p:cNvPr id="5" name="Date Placeholder 4"/>
          <p:cNvSpPr>
            <a:spLocks noGrp="1"/>
          </p:cNvSpPr>
          <p:nvPr>
            <p:ph type="dt" sz="half" idx="10"/>
          </p:nvPr>
        </p:nvSpPr>
        <p:spPr/>
        <p:txBody>
          <a:bodyPr/>
          <a:lstStyle/>
          <a:p>
            <a:fld id="{E40D9E82-5AE4-9347-A966-EE3EC827C623}" type="datetimeFigureOut">
              <a:rPr lang="en-US" smtClean="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4A10DA-35CB-5442-ACD7-7D7AEADCCA2F}" type="slidenum">
              <a:rPr lang="en-US" smtClean="0"/>
              <a:t>‹#›</a:t>
            </a:fld>
            <a:endParaRPr lang="en-US" dirty="0"/>
          </a:p>
        </p:txBody>
      </p:sp>
    </p:spTree>
    <p:extLst>
      <p:ext uri="{BB962C8B-B14F-4D97-AF65-F5344CB8AC3E}">
        <p14:creationId xmlns:p14="http://schemas.microsoft.com/office/powerpoint/2010/main" val="68119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3"/>
            <a:ext cx="27247692" cy="7135283"/>
          </a:xfrm>
          <a:prstGeom prst="rect">
            <a:avLst/>
          </a:prstGeom>
        </p:spPr>
        <p:txBody>
          <a:bodyPr vert="horz" lIns="417634" tIns="208817" rIns="417634" bIns="208817"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513761" y="9989400"/>
            <a:ext cx="27247692" cy="28253743"/>
          </a:xfrm>
          <a:prstGeom prst="rect">
            <a:avLst/>
          </a:prstGeom>
        </p:spPr>
        <p:txBody>
          <a:bodyPr vert="horz" lIns="417634" tIns="208817" rIns="417634" bIns="208817"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513761" y="39680106"/>
            <a:ext cx="7064216" cy="2279327"/>
          </a:xfrm>
          <a:prstGeom prst="rect">
            <a:avLst/>
          </a:prstGeom>
        </p:spPr>
        <p:txBody>
          <a:bodyPr vert="horz" lIns="417634" tIns="208817" rIns="417634" bIns="208817" rtlCol="0" anchor="ctr"/>
          <a:lstStyle>
            <a:lvl1pPr algn="l">
              <a:defRPr sz="5500">
                <a:solidFill>
                  <a:schemeClr val="tx1">
                    <a:tint val="75000"/>
                  </a:schemeClr>
                </a:solidFill>
              </a:defRPr>
            </a:lvl1pPr>
          </a:lstStyle>
          <a:p>
            <a:fld id="{E40D9E82-5AE4-9347-A966-EE3EC827C623}" type="datetimeFigureOut">
              <a:rPr lang="en-US" smtClean="0"/>
              <a:t>4/24/2018</a:t>
            </a:fld>
            <a:endParaRPr lang="en-US" dirty="0"/>
          </a:p>
        </p:txBody>
      </p:sp>
      <p:sp>
        <p:nvSpPr>
          <p:cNvPr id="5" name="Footer Placeholder 4"/>
          <p:cNvSpPr>
            <a:spLocks noGrp="1"/>
          </p:cNvSpPr>
          <p:nvPr>
            <p:ph type="ftr" sz="quarter" idx="3"/>
          </p:nvPr>
        </p:nvSpPr>
        <p:spPr>
          <a:xfrm>
            <a:off x="10344031" y="39680106"/>
            <a:ext cx="9587151" cy="2279327"/>
          </a:xfrm>
          <a:prstGeom prst="rect">
            <a:avLst/>
          </a:prstGeom>
        </p:spPr>
        <p:txBody>
          <a:bodyPr vert="horz" lIns="417634" tIns="208817" rIns="417634" bIns="208817"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697236" y="39680106"/>
            <a:ext cx="7064216" cy="2279327"/>
          </a:xfrm>
          <a:prstGeom prst="rect">
            <a:avLst/>
          </a:prstGeom>
        </p:spPr>
        <p:txBody>
          <a:bodyPr vert="horz" lIns="417634" tIns="208817" rIns="417634" bIns="208817" rtlCol="0" anchor="ctr"/>
          <a:lstStyle>
            <a:lvl1pPr algn="r">
              <a:defRPr sz="5500">
                <a:solidFill>
                  <a:schemeClr val="tx1">
                    <a:tint val="75000"/>
                  </a:schemeClr>
                </a:solidFill>
              </a:defRPr>
            </a:lvl1pPr>
          </a:lstStyle>
          <a:p>
            <a:fld id="{C14A10DA-35CB-5442-ACD7-7D7AEADCCA2F}" type="slidenum">
              <a:rPr lang="en-US" smtClean="0"/>
              <a:t>‹#›</a:t>
            </a:fld>
            <a:endParaRPr lang="en-US" dirty="0"/>
          </a:p>
        </p:txBody>
      </p:sp>
    </p:spTree>
    <p:extLst>
      <p:ext uri="{BB962C8B-B14F-4D97-AF65-F5344CB8AC3E}">
        <p14:creationId xmlns:p14="http://schemas.microsoft.com/office/powerpoint/2010/main" val="2153439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chart" Target="../charts/chart1.xml"/><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 xmlns:a16="http://schemas.microsoft.com/office/drawing/2014/main" id="{3338F449-F8FE-B64A-B0AD-38A74B7BFDDC}"/>
              </a:ext>
            </a:extLst>
          </p:cNvPr>
          <p:cNvSpPr txBox="1"/>
          <p:nvPr/>
        </p:nvSpPr>
        <p:spPr>
          <a:xfrm>
            <a:off x="774562" y="40435013"/>
            <a:ext cx="11663356" cy="1508105"/>
          </a:xfrm>
          <a:prstGeom prst="rect">
            <a:avLst/>
          </a:prstGeom>
          <a:noFill/>
        </p:spPr>
        <p:txBody>
          <a:bodyPr wrap="square" rtlCol="0">
            <a:spAutoFit/>
          </a:bodyPr>
          <a:lstStyle/>
          <a:p>
            <a:r>
              <a:rPr lang="en-GB" sz="3200" b="1" dirty="0">
                <a:solidFill>
                  <a:srgbClr val="2170B7"/>
                </a:solidFill>
              </a:rPr>
              <a:t>References</a:t>
            </a:r>
          </a:p>
          <a:p>
            <a:pPr marL="342900" indent="-342900">
              <a:buAutoNum type="arabicPeriod"/>
            </a:pPr>
            <a:r>
              <a:rPr lang="en-GB" sz="2000" dirty="0"/>
              <a:t>National Records of Scotland. </a:t>
            </a:r>
            <a:r>
              <a:rPr lang="en-GB" sz="2000" i="1" dirty="0"/>
              <a:t>Mid-2016 Population Estimates Scotland</a:t>
            </a:r>
            <a:r>
              <a:rPr lang="en-GB" sz="2000" dirty="0"/>
              <a:t>. National Records of Scotland; 2017. Available at: https://www.nrscotland.gov.uk/statistics-and-data/statistics/statistics-by-theme/population/population-estimates/mid-year-population-estimates/mid-2016. Accessed April 5, 2018.</a:t>
            </a:r>
          </a:p>
        </p:txBody>
      </p:sp>
      <p:sp>
        <p:nvSpPr>
          <p:cNvPr id="38" name="TextBox 37">
            <a:extLst>
              <a:ext uri="{FF2B5EF4-FFF2-40B4-BE49-F238E27FC236}">
                <a16:creationId xmlns="" xmlns:a16="http://schemas.microsoft.com/office/drawing/2014/main" id="{3A8B80C2-255E-DB45-A2AD-54B48E100E99}"/>
              </a:ext>
            </a:extLst>
          </p:cNvPr>
          <p:cNvSpPr txBox="1"/>
          <p:nvPr/>
        </p:nvSpPr>
        <p:spPr>
          <a:xfrm>
            <a:off x="9299644" y="908170"/>
            <a:ext cx="19631698" cy="2246769"/>
          </a:xfrm>
          <a:prstGeom prst="rect">
            <a:avLst/>
          </a:prstGeom>
          <a:solidFill>
            <a:schemeClr val="bg1"/>
          </a:solidFill>
        </p:spPr>
        <p:txBody>
          <a:bodyPr wrap="square" rtlCol="0">
            <a:spAutoFit/>
          </a:bodyPr>
          <a:lstStyle/>
          <a:p>
            <a:pPr algn="ctr">
              <a:spcAft>
                <a:spcPts val="4000"/>
              </a:spcAft>
            </a:pPr>
            <a:r>
              <a:rPr lang="en-GB" sz="7000" b="1" dirty="0">
                <a:solidFill>
                  <a:srgbClr val="45AAE2"/>
                </a:solidFill>
                <a:latin typeface="Arial" panose="020B0604020202020204" pitchFamily="34" charset="0"/>
                <a:cs typeface="Arial" panose="020B0604020202020204" pitchFamily="34" charset="0"/>
              </a:rPr>
              <a:t>Scottish Care </a:t>
            </a:r>
            <a:r>
              <a:rPr lang="en-GB" sz="7000" b="1" dirty="0">
                <a:solidFill>
                  <a:schemeClr val="tx2">
                    <a:lumMod val="60000"/>
                    <a:lumOff val="40000"/>
                  </a:schemeClr>
                </a:solidFill>
                <a:latin typeface="Arial" panose="020B0604020202020204" pitchFamily="34" charset="0"/>
                <a:cs typeface="Arial" panose="020B0604020202020204" pitchFamily="34" charset="0"/>
              </a:rPr>
              <a:t>of </a:t>
            </a:r>
            <a:r>
              <a:rPr lang="en-GB" sz="7000" b="1" dirty="0">
                <a:solidFill>
                  <a:srgbClr val="45AAE2"/>
                </a:solidFill>
                <a:latin typeface="Arial" panose="020B0604020202020204" pitchFamily="34" charset="0"/>
                <a:cs typeface="Arial" panose="020B0604020202020204" pitchFamily="34" charset="0"/>
              </a:rPr>
              <a:t>Older People (SC</a:t>
            </a:r>
            <a:r>
              <a:rPr lang="en-GB" sz="7000" b="1" dirty="0">
                <a:solidFill>
                  <a:schemeClr val="tx2">
                    <a:lumMod val="60000"/>
                    <a:lumOff val="40000"/>
                  </a:schemeClr>
                </a:solidFill>
                <a:latin typeface="Arial" panose="020B0604020202020204" pitchFamily="34" charset="0"/>
                <a:cs typeface="Arial" panose="020B0604020202020204" pitchFamily="34" charset="0"/>
              </a:rPr>
              <a:t>o</a:t>
            </a:r>
            <a:r>
              <a:rPr lang="en-GB" sz="7000" b="1" dirty="0">
                <a:solidFill>
                  <a:srgbClr val="45AAE2"/>
                </a:solidFill>
                <a:latin typeface="Arial" panose="020B0604020202020204" pitchFamily="34" charset="0"/>
                <a:cs typeface="Arial" panose="020B0604020202020204" pitchFamily="34" charset="0"/>
              </a:rPr>
              <a:t>OP): initial scoping survey results</a:t>
            </a:r>
            <a:endParaRPr lang="en-US" sz="7000" b="1" i="1" dirty="0">
              <a:solidFill>
                <a:srgbClr val="45AAE2"/>
              </a:solidFill>
              <a:latin typeface="Arial" panose="020B0604020202020204" pitchFamily="34" charset="0"/>
              <a:cs typeface="Arial" panose="020B0604020202020204" pitchFamily="34" charset="0"/>
            </a:endParaRPr>
          </a:p>
        </p:txBody>
      </p:sp>
      <p:cxnSp>
        <p:nvCxnSpPr>
          <p:cNvPr id="39" name="Straight Connector 38">
            <a:extLst>
              <a:ext uri="{FF2B5EF4-FFF2-40B4-BE49-F238E27FC236}">
                <a16:creationId xmlns="" xmlns:a16="http://schemas.microsoft.com/office/drawing/2014/main" id="{2D39F883-C14E-9744-8E66-837EF3CF82CC}"/>
              </a:ext>
            </a:extLst>
          </p:cNvPr>
          <p:cNvCxnSpPr/>
          <p:nvPr/>
        </p:nvCxnSpPr>
        <p:spPr>
          <a:xfrm>
            <a:off x="917606" y="5288422"/>
            <a:ext cx="28440000" cy="0"/>
          </a:xfrm>
          <a:prstGeom prst="line">
            <a:avLst/>
          </a:prstGeom>
          <a:ln>
            <a:solidFill>
              <a:srgbClr val="CCCCCC"/>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 xmlns:a16="http://schemas.microsoft.com/office/drawing/2014/main" id="{2F59518C-7538-2046-B7B9-F21CF32134DB}"/>
              </a:ext>
            </a:extLst>
          </p:cNvPr>
          <p:cNvSpPr/>
          <p:nvPr/>
        </p:nvSpPr>
        <p:spPr>
          <a:xfrm>
            <a:off x="1076535" y="11320861"/>
            <a:ext cx="13273016" cy="14162018"/>
          </a:xfrm>
          <a:prstGeom prst="rect">
            <a:avLst/>
          </a:prstGeom>
          <a:solidFill>
            <a:schemeClr val="bg1">
              <a:lumMod val="95000"/>
            </a:schemeClr>
          </a:solidFill>
        </p:spPr>
        <p:txBody>
          <a:bodyPr wrap="square">
            <a:spAutoFit/>
          </a:bodyPr>
          <a:lstStyle/>
          <a:p>
            <a:pPr algn="just">
              <a:lnSpc>
                <a:spcPct val="114000"/>
              </a:lnSpc>
            </a:pPr>
            <a:r>
              <a:rPr lang="en-GB" sz="4200" b="1" dirty="0">
                <a:solidFill>
                  <a:srgbClr val="2170B7"/>
                </a:solidFill>
                <a:latin typeface="Calibri" panose="020F0502020204030204" pitchFamily="34" charset="0"/>
                <a:cs typeface="Calibri" panose="020F0502020204030204" pitchFamily="34" charset="0"/>
              </a:rPr>
              <a:t>Methods</a:t>
            </a:r>
          </a:p>
          <a:p>
            <a:pPr marL="457200" indent="-457200" algn="just">
              <a:lnSpc>
                <a:spcPct val="114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A Microsoft Excel spreadsheet was designed and tested in two hospitals prior to distribution to the SCoOP Steering Group. Each representative member of the health board completed data entry based on ‘best of their knowledge’ information.</a:t>
            </a:r>
          </a:p>
          <a:p>
            <a:pPr marL="457200" indent="-457200" algn="just">
              <a:lnSpc>
                <a:spcPct val="114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Data on consultant workforce were calculated based on sessional commitment, with 10 sessions equalling one full-time equivalent (FTE). Data on health board catchment population</a:t>
            </a:r>
            <a:r>
              <a:rPr lang="en-GB" sz="3000" baseline="30000" dirty="0">
                <a:latin typeface="Calibri" panose="020F0502020204030204" pitchFamily="34" charset="0"/>
                <a:cs typeface="Calibri" panose="020F0502020204030204" pitchFamily="34" charset="0"/>
              </a:rPr>
              <a:t>1</a:t>
            </a:r>
            <a:r>
              <a:rPr lang="en-GB" sz="3000" dirty="0">
                <a:latin typeface="Calibri" panose="020F0502020204030204" pitchFamily="34" charset="0"/>
                <a:cs typeface="Calibri" panose="020F0502020204030204" pitchFamily="34" charset="0"/>
              </a:rPr>
              <a:t> were used to calculate the number of FTE geriatric consultants per 10,000 population aged over 65 years for each health board.</a:t>
            </a:r>
          </a:p>
          <a:p>
            <a:pPr marL="457200" indent="-457200" algn="just">
              <a:lnSpc>
                <a:spcPct val="114000"/>
              </a:lnSpc>
              <a:buFont typeface="Arial" panose="020B0604020202020204" pitchFamily="34" charset="0"/>
              <a:buChar char="•"/>
            </a:pPr>
            <a:r>
              <a:rPr lang="en-GB" sz="3000" dirty="0" smtClean="0">
                <a:latin typeface="Calibri" panose="020F0502020204030204" pitchFamily="34" charset="0"/>
                <a:cs typeface="Calibri" panose="020F0502020204030204" pitchFamily="34" charset="0"/>
              </a:rPr>
              <a:t>Four acute </a:t>
            </a:r>
            <a:r>
              <a:rPr lang="en-GB" sz="3000" dirty="0">
                <a:latin typeface="Calibri" panose="020F0502020204030204" pitchFamily="34" charset="0"/>
                <a:cs typeface="Calibri" panose="020F0502020204030204" pitchFamily="34" charset="0"/>
              </a:rPr>
              <a:t>service components were used to calculate a service provision score from 0 to </a:t>
            </a:r>
            <a:r>
              <a:rPr lang="en-GB" sz="3000" dirty="0" smtClean="0">
                <a:latin typeface="Calibri" panose="020F0502020204030204" pitchFamily="34" charset="0"/>
                <a:cs typeface="Calibri" panose="020F0502020204030204" pitchFamily="34" charset="0"/>
              </a:rPr>
              <a:t>1.0. </a:t>
            </a:r>
            <a:r>
              <a:rPr lang="en-GB" sz="3000" dirty="0">
                <a:latin typeface="Calibri" panose="020F0502020204030204" pitchFamily="34" charset="0"/>
                <a:cs typeface="Calibri" panose="020F0502020204030204" pitchFamily="34" charset="0"/>
              </a:rPr>
              <a:t>Service components are:</a:t>
            </a:r>
          </a:p>
          <a:p>
            <a:pPr marL="457200" indent="-457200" algn="just">
              <a:lnSpc>
                <a:spcPct val="114000"/>
              </a:lnSpc>
              <a:buFont typeface="Arial" panose="020B0604020202020204" pitchFamily="34" charset="0"/>
              <a:buChar char="•"/>
            </a:pPr>
            <a:endParaRPr lang="en-GB" sz="1000" dirty="0">
              <a:latin typeface="Calibri" panose="020F0502020204030204" pitchFamily="34" charset="0"/>
              <a:cs typeface="Calibri" panose="020F0502020204030204" pitchFamily="34" charset="0"/>
            </a:endParaRPr>
          </a:p>
          <a:p>
            <a:pPr marL="1800000" lvl="1" indent="-514350" algn="just">
              <a:lnSpc>
                <a:spcPct val="114000"/>
              </a:lnSpc>
              <a:buFont typeface="+mj-lt"/>
              <a:buAutoNum type="arabicPeriod"/>
            </a:pPr>
            <a:r>
              <a:rPr lang="en-GB" sz="3000" dirty="0">
                <a:latin typeface="Calibri" panose="020F0502020204030204" pitchFamily="34" charset="0"/>
                <a:cs typeface="Calibri" panose="020F0502020204030204" pitchFamily="34" charset="0"/>
              </a:rPr>
              <a:t>Number of days in operation;</a:t>
            </a:r>
          </a:p>
          <a:p>
            <a:pPr marL="1800000" lvl="1" indent="-514350" algn="just">
              <a:lnSpc>
                <a:spcPct val="114000"/>
              </a:lnSpc>
              <a:buFont typeface="+mj-lt"/>
              <a:buAutoNum type="arabicPeriod"/>
            </a:pPr>
            <a:r>
              <a:rPr lang="en-GB" sz="3000" dirty="0">
                <a:latin typeface="Calibri" panose="020F0502020204030204" pitchFamily="34" charset="0"/>
                <a:cs typeface="Calibri" panose="020F0502020204030204" pitchFamily="34" charset="0"/>
              </a:rPr>
              <a:t>MDT hub frequency;</a:t>
            </a:r>
          </a:p>
          <a:p>
            <a:pPr marL="1800000" lvl="1" indent="-514350" algn="just">
              <a:lnSpc>
                <a:spcPct val="114000"/>
              </a:lnSpc>
              <a:buFont typeface="+mj-lt"/>
              <a:buAutoNum type="arabicPeriod"/>
            </a:pPr>
            <a:r>
              <a:rPr lang="en-GB" sz="3000" dirty="0">
                <a:latin typeface="Calibri" panose="020F0502020204030204" pitchFamily="34" charset="0"/>
                <a:cs typeface="Calibri" panose="020F0502020204030204" pitchFamily="34" charset="0"/>
              </a:rPr>
              <a:t>Availability of physiotherapy </a:t>
            </a:r>
            <a:r>
              <a:rPr lang="en-GB" sz="3000" dirty="0" smtClean="0">
                <a:latin typeface="Calibri" panose="020F0502020204030204" pitchFamily="34" charset="0"/>
                <a:cs typeface="Calibri" panose="020F0502020204030204" pitchFamily="34" charset="0"/>
              </a:rPr>
              <a:t>services;</a:t>
            </a:r>
            <a:endParaRPr lang="en-GB" sz="3000" dirty="0">
              <a:latin typeface="Calibri" panose="020F0502020204030204" pitchFamily="34" charset="0"/>
              <a:cs typeface="Calibri" panose="020F0502020204030204" pitchFamily="34" charset="0"/>
            </a:endParaRPr>
          </a:p>
          <a:p>
            <a:pPr marL="1800000" lvl="1" indent="-514350" algn="just">
              <a:lnSpc>
                <a:spcPct val="114000"/>
              </a:lnSpc>
              <a:buFont typeface="+mj-lt"/>
              <a:buAutoNum type="arabicPeriod"/>
            </a:pPr>
            <a:r>
              <a:rPr lang="en-GB" sz="3000" dirty="0">
                <a:latin typeface="Calibri" panose="020F0502020204030204" pitchFamily="34" charset="0"/>
                <a:cs typeface="Calibri" panose="020F0502020204030204" pitchFamily="34" charset="0"/>
              </a:rPr>
              <a:t>Availability of occupational therapy services.</a:t>
            </a:r>
          </a:p>
          <a:p>
            <a:pPr marL="1285650" lvl="1" algn="just">
              <a:lnSpc>
                <a:spcPct val="114000"/>
              </a:lnSpc>
            </a:pPr>
            <a:endParaRPr lang="en-GB" sz="1000" dirty="0">
              <a:latin typeface="Calibri" panose="020F0502020204030204" pitchFamily="34" charset="0"/>
              <a:cs typeface="Calibri" panose="020F0502020204030204" pitchFamily="34" charset="0"/>
            </a:endParaRPr>
          </a:p>
          <a:p>
            <a:pPr marL="457200" indent="-457200" algn="just">
              <a:lnSpc>
                <a:spcPct val="114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A score for each service component was calculated by dividing </a:t>
            </a:r>
            <a:r>
              <a:rPr lang="en-GB" sz="3000" dirty="0" smtClean="0">
                <a:latin typeface="Calibri" panose="020F0502020204030204" pitchFamily="34" charset="0"/>
                <a:cs typeface="Calibri" panose="020F0502020204030204" pitchFamily="34" charset="0"/>
              </a:rPr>
              <a:t>the number of days </a:t>
            </a:r>
            <a:r>
              <a:rPr lang="en-GB" sz="3000" dirty="0">
                <a:latin typeface="Calibri" panose="020F0502020204030204" pitchFamily="34" charset="0"/>
                <a:cs typeface="Calibri" panose="020F0502020204030204" pitchFamily="34" charset="0"/>
              </a:rPr>
              <a:t>each component occurs or is available for each unit of a health board by the maximum number of days. For those units where physiotherapy and occupational therapy are available on an ‘on request’ basis, this was counted as being available 2 days a week.	</a:t>
            </a:r>
          </a:p>
          <a:p>
            <a:pPr marL="457200" indent="-457200" algn="just">
              <a:lnSpc>
                <a:spcPct val="114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The total </a:t>
            </a:r>
            <a:r>
              <a:rPr lang="en-GB" sz="3000" dirty="0" smtClean="0">
                <a:latin typeface="Calibri" panose="020F0502020204030204" pitchFamily="34" charset="0"/>
                <a:cs typeface="Calibri" panose="020F0502020204030204" pitchFamily="34" charset="0"/>
              </a:rPr>
              <a:t>acute service </a:t>
            </a:r>
            <a:r>
              <a:rPr lang="en-GB" sz="3000" dirty="0">
                <a:latin typeface="Calibri" panose="020F0502020204030204" pitchFamily="34" charset="0"/>
                <a:cs typeface="Calibri" panose="020F0502020204030204" pitchFamily="34" charset="0"/>
              </a:rPr>
              <a:t>provision score was then calculated by adding the service component scores together and dividing by 4. Hence, each service component forms a quarter of the total score.</a:t>
            </a:r>
          </a:p>
          <a:p>
            <a:pPr marL="457200" indent="-457200" algn="just">
              <a:lnSpc>
                <a:spcPct val="114000"/>
              </a:lnSpc>
              <a:buFont typeface="Arial" panose="020B0604020202020204" pitchFamily="34" charset="0"/>
              <a:buChar char="•"/>
            </a:pPr>
            <a:r>
              <a:rPr lang="en-GB" sz="3000" dirty="0">
                <a:latin typeface="Calibri" panose="020F0502020204030204" pitchFamily="34" charset="0"/>
                <a:cs typeface="Calibri" panose="020F0502020204030204" pitchFamily="34" charset="0"/>
              </a:rPr>
              <a:t>A service provision score of 1.0 represents a hypothetically ideal health board delivering full </a:t>
            </a:r>
            <a:r>
              <a:rPr lang="en-GB" sz="3000" dirty="0" smtClean="0">
                <a:latin typeface="Calibri" panose="020F0502020204030204" pitchFamily="34" charset="0"/>
                <a:cs typeface="Calibri" panose="020F0502020204030204" pitchFamily="34" charset="0"/>
              </a:rPr>
              <a:t>acute geriatric </a:t>
            </a:r>
            <a:r>
              <a:rPr lang="en-GB" sz="3000" dirty="0">
                <a:latin typeface="Calibri" panose="020F0502020204030204" pitchFamily="34" charset="0"/>
                <a:cs typeface="Calibri" panose="020F0502020204030204" pitchFamily="34" charset="0"/>
              </a:rPr>
              <a:t>services at every unit on every day of the week. </a:t>
            </a:r>
          </a:p>
        </p:txBody>
      </p:sp>
      <p:sp>
        <p:nvSpPr>
          <p:cNvPr id="41" name="TextBox 40">
            <a:extLst>
              <a:ext uri="{FF2B5EF4-FFF2-40B4-BE49-F238E27FC236}">
                <a16:creationId xmlns="" xmlns:a16="http://schemas.microsoft.com/office/drawing/2014/main" id="{000C4F23-ACB5-E445-B138-8367469D95BC}"/>
              </a:ext>
            </a:extLst>
          </p:cNvPr>
          <p:cNvSpPr txBox="1"/>
          <p:nvPr/>
        </p:nvSpPr>
        <p:spPr>
          <a:xfrm>
            <a:off x="15610115" y="18176684"/>
            <a:ext cx="14401800" cy="3015441"/>
          </a:xfrm>
          <a:prstGeom prst="rect">
            <a:avLst/>
          </a:prstGeom>
          <a:noFill/>
        </p:spPr>
        <p:txBody>
          <a:bodyPr wrap="square" numCol="3" rtlCol="0">
            <a:spAutoFit/>
          </a:bodyPr>
          <a:lstStyle/>
          <a:p>
            <a:pPr>
              <a:lnSpc>
                <a:spcPct val="114000"/>
              </a:lnSpc>
            </a:pPr>
            <a:r>
              <a:rPr lang="en-GB" sz="2400" dirty="0"/>
              <a:t>A = NHS Ayrshire &amp; Arran</a:t>
            </a:r>
          </a:p>
          <a:p>
            <a:pPr>
              <a:lnSpc>
                <a:spcPct val="114000"/>
              </a:lnSpc>
            </a:pPr>
            <a:r>
              <a:rPr lang="en-GB" sz="2400" dirty="0"/>
              <a:t>B = NHS Borders</a:t>
            </a:r>
          </a:p>
          <a:p>
            <a:pPr>
              <a:lnSpc>
                <a:spcPct val="114000"/>
              </a:lnSpc>
            </a:pPr>
            <a:r>
              <a:rPr lang="en-GB" sz="2400" dirty="0"/>
              <a:t>C = NHS Dumfries &amp; Galloway</a:t>
            </a:r>
          </a:p>
          <a:p>
            <a:pPr>
              <a:lnSpc>
                <a:spcPct val="114000"/>
              </a:lnSpc>
            </a:pPr>
            <a:r>
              <a:rPr lang="en-GB" sz="2400" dirty="0"/>
              <a:t>D = NHS Fife</a:t>
            </a:r>
          </a:p>
          <a:p>
            <a:pPr>
              <a:lnSpc>
                <a:spcPct val="114000"/>
              </a:lnSpc>
            </a:pPr>
            <a:r>
              <a:rPr lang="en-GB" sz="2400" dirty="0"/>
              <a:t>E = NHS Forth Valley</a:t>
            </a:r>
          </a:p>
          <a:p>
            <a:pPr>
              <a:lnSpc>
                <a:spcPct val="114000"/>
              </a:lnSpc>
            </a:pPr>
            <a:endParaRPr lang="en-GB" sz="2400" dirty="0"/>
          </a:p>
          <a:p>
            <a:pPr>
              <a:lnSpc>
                <a:spcPct val="114000"/>
              </a:lnSpc>
            </a:pPr>
            <a:endParaRPr lang="en-GB" sz="2400" dirty="0"/>
          </a:p>
          <a:p>
            <a:pPr>
              <a:lnSpc>
                <a:spcPct val="114000"/>
              </a:lnSpc>
            </a:pPr>
            <a:r>
              <a:rPr lang="en-GB" sz="2400" dirty="0"/>
              <a:t>F = NHS Grampian</a:t>
            </a:r>
          </a:p>
          <a:p>
            <a:pPr>
              <a:lnSpc>
                <a:spcPct val="114000"/>
              </a:lnSpc>
            </a:pPr>
            <a:r>
              <a:rPr lang="en-GB" sz="2400" dirty="0"/>
              <a:t>G = NHS Greater Glasgow &amp; Clyde</a:t>
            </a:r>
          </a:p>
          <a:p>
            <a:pPr>
              <a:lnSpc>
                <a:spcPct val="114000"/>
              </a:lnSpc>
            </a:pPr>
            <a:r>
              <a:rPr lang="en-GB" sz="2400" dirty="0"/>
              <a:t>H = NHS Highland</a:t>
            </a:r>
          </a:p>
          <a:p>
            <a:pPr>
              <a:lnSpc>
                <a:spcPct val="114000"/>
              </a:lnSpc>
            </a:pPr>
            <a:r>
              <a:rPr lang="en-GB" sz="2400" dirty="0"/>
              <a:t>I = NHS Lanarkshire</a:t>
            </a:r>
          </a:p>
          <a:p>
            <a:pPr>
              <a:lnSpc>
                <a:spcPct val="114000"/>
              </a:lnSpc>
            </a:pPr>
            <a:r>
              <a:rPr lang="en-GB" sz="2400" dirty="0"/>
              <a:t>J = NHS Lothian</a:t>
            </a:r>
          </a:p>
          <a:p>
            <a:pPr>
              <a:lnSpc>
                <a:spcPct val="114000"/>
              </a:lnSpc>
            </a:pPr>
            <a:endParaRPr lang="en-GB" sz="2400" dirty="0"/>
          </a:p>
          <a:p>
            <a:pPr>
              <a:lnSpc>
                <a:spcPct val="114000"/>
              </a:lnSpc>
            </a:pPr>
            <a:endParaRPr lang="en-GB" sz="2400" dirty="0"/>
          </a:p>
          <a:p>
            <a:pPr>
              <a:lnSpc>
                <a:spcPct val="114000"/>
              </a:lnSpc>
            </a:pPr>
            <a:r>
              <a:rPr lang="en-GB" sz="2400" dirty="0"/>
              <a:t>K = NHS Shetland</a:t>
            </a:r>
          </a:p>
          <a:p>
            <a:pPr>
              <a:lnSpc>
                <a:spcPct val="114000"/>
              </a:lnSpc>
            </a:pPr>
            <a:r>
              <a:rPr lang="en-GB" sz="2400" dirty="0"/>
              <a:t>L = NHS Orkney</a:t>
            </a:r>
          </a:p>
          <a:p>
            <a:pPr>
              <a:lnSpc>
                <a:spcPct val="114000"/>
              </a:lnSpc>
            </a:pPr>
            <a:r>
              <a:rPr lang="en-GB" sz="2400" dirty="0"/>
              <a:t>M = NHS Tayside</a:t>
            </a:r>
          </a:p>
          <a:p>
            <a:pPr>
              <a:lnSpc>
                <a:spcPct val="114000"/>
              </a:lnSpc>
            </a:pPr>
            <a:r>
              <a:rPr lang="en-GB" sz="2400" dirty="0"/>
              <a:t>N = NHS Western Isles</a:t>
            </a:r>
          </a:p>
        </p:txBody>
      </p:sp>
      <p:pic>
        <p:nvPicPr>
          <p:cNvPr id="44" name="Picture 43" descr="Macintosh HD:Users:s01ws3:Desktop:SCOOP logo.png">
            <a:extLst>
              <a:ext uri="{FF2B5EF4-FFF2-40B4-BE49-F238E27FC236}">
                <a16:creationId xmlns="" xmlns:a16="http://schemas.microsoft.com/office/drawing/2014/main" id="{F47C91C9-01C5-2F48-81DB-0A3F209A3E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535" y="1131158"/>
            <a:ext cx="7733121" cy="1800000"/>
          </a:xfrm>
          <a:prstGeom prst="rect">
            <a:avLst/>
          </a:prstGeom>
          <a:noFill/>
          <a:ln>
            <a:noFill/>
          </a:ln>
          <a:extLst>
            <a:ext uri="{FAA26D3D-D897-4be2-8F04-BA451C77F1D7}">
              <ma14:placeholderFlag xmlns="" xmlns:ma14="http://schemas.microsoft.com/office/mac/drawingml/2011/main"/>
            </a:ext>
          </a:extLst>
        </p:spPr>
      </p:pic>
      <p:sp>
        <p:nvSpPr>
          <p:cNvPr id="45" name="Rectangle 44">
            <a:extLst>
              <a:ext uri="{FF2B5EF4-FFF2-40B4-BE49-F238E27FC236}">
                <a16:creationId xmlns="" xmlns:a16="http://schemas.microsoft.com/office/drawing/2014/main" id="{0CDC72F3-B9D4-334F-BCB1-E3F254243B25}"/>
              </a:ext>
            </a:extLst>
          </p:cNvPr>
          <p:cNvSpPr/>
          <p:nvPr/>
        </p:nvSpPr>
        <p:spPr>
          <a:xfrm>
            <a:off x="1076535" y="3799909"/>
            <a:ext cx="27771068" cy="646331"/>
          </a:xfrm>
          <a:prstGeom prst="rect">
            <a:avLst/>
          </a:prstGeom>
        </p:spPr>
        <p:txBody>
          <a:bodyPr wrap="square">
            <a:spAutoFit/>
          </a:bodyPr>
          <a:lstStyle/>
          <a:p>
            <a:pPr lvl="0">
              <a:spcAft>
                <a:spcPts val="800"/>
              </a:spcAft>
            </a:pPr>
            <a:r>
              <a:rPr lang="en-US" sz="3600" dirty="0">
                <a:solidFill>
                  <a:srgbClr val="7030A0"/>
                </a:solidFill>
                <a:latin typeface="Calibri" panose="020F0502020204030204" pitchFamily="34" charset="0"/>
                <a:cs typeface="Calibri" panose="020F0502020204030204" pitchFamily="34" charset="0"/>
              </a:rPr>
              <a:t>Tiberiu A. Pana, Samuel R. Neal, Jesus A. Perdomo and Alison IC. Donaldson on behalf of the SCoOP Steering Group</a:t>
            </a:r>
          </a:p>
        </p:txBody>
      </p:sp>
      <p:sp>
        <p:nvSpPr>
          <p:cNvPr id="46" name="Rectangle 45">
            <a:extLst>
              <a:ext uri="{FF2B5EF4-FFF2-40B4-BE49-F238E27FC236}">
                <a16:creationId xmlns="" xmlns:a16="http://schemas.microsoft.com/office/drawing/2014/main" id="{20258092-AACD-D041-92B6-E87687672656}"/>
              </a:ext>
            </a:extLst>
          </p:cNvPr>
          <p:cNvSpPr/>
          <p:nvPr/>
        </p:nvSpPr>
        <p:spPr>
          <a:xfrm>
            <a:off x="1076535" y="4580780"/>
            <a:ext cx="27771068" cy="523220"/>
          </a:xfrm>
          <a:prstGeom prst="rect">
            <a:avLst/>
          </a:prstGeom>
          <a:solidFill>
            <a:schemeClr val="bg2"/>
          </a:solidFill>
        </p:spPr>
        <p:txBody>
          <a:bodyPr wrap="square">
            <a:spAutoFit/>
          </a:bodyPr>
          <a:lstStyle/>
          <a:p>
            <a:r>
              <a:rPr lang="en-US" sz="2800" b="1" dirty="0">
                <a:latin typeface="Calibri" panose="020F0502020204030204" pitchFamily="34" charset="0"/>
                <a:cs typeface="Calibri" panose="020F0502020204030204" pitchFamily="34" charset="0"/>
              </a:rPr>
              <a:t>Correspondence to: </a:t>
            </a:r>
            <a:r>
              <a:rPr lang="en-GB" sz="2800" dirty="0">
                <a:latin typeface="Calibri" panose="020F0502020204030204" pitchFamily="34" charset="0"/>
                <a:cs typeface="Calibri" panose="020F0502020204030204" pitchFamily="34" charset="0"/>
              </a:rPr>
              <a:t>SCoOP Secretariat, Room 1.130, Polwarth Building, Ageing Clinical &amp; Experimental Research Team, University of Aberdeen. Tel: +44 (0) 1224 437963</a:t>
            </a:r>
            <a:r>
              <a:rPr lang="en-GB" sz="2800" dirty="0">
                <a:solidFill>
                  <a:srgbClr val="7030A0"/>
                </a:solidFill>
                <a:latin typeface="Calibri" panose="020F0502020204030204" pitchFamily="34" charset="0"/>
                <a:cs typeface="Calibri" panose="020F0502020204030204" pitchFamily="34" charset="0"/>
              </a:rPr>
              <a:t>.</a:t>
            </a:r>
          </a:p>
        </p:txBody>
      </p:sp>
      <p:sp>
        <p:nvSpPr>
          <p:cNvPr id="50" name="TextBox 49">
            <a:extLst>
              <a:ext uri="{FF2B5EF4-FFF2-40B4-BE49-F238E27FC236}">
                <a16:creationId xmlns="" xmlns:a16="http://schemas.microsoft.com/office/drawing/2014/main" id="{DB623D7A-A70C-8A43-B7B5-047B4647E72B}"/>
              </a:ext>
            </a:extLst>
          </p:cNvPr>
          <p:cNvSpPr txBox="1"/>
          <p:nvPr/>
        </p:nvSpPr>
        <p:spPr>
          <a:xfrm>
            <a:off x="812447" y="34961553"/>
            <a:ext cx="13273016" cy="523220"/>
          </a:xfrm>
          <a:prstGeom prst="rect">
            <a:avLst/>
          </a:prstGeom>
          <a:noFill/>
        </p:spPr>
        <p:txBody>
          <a:bodyPr wrap="square" rtlCol="0">
            <a:spAutoFit/>
          </a:bodyPr>
          <a:lstStyle/>
          <a:p>
            <a:r>
              <a:rPr lang="en-GB" sz="2800" b="1" dirty="0">
                <a:solidFill>
                  <a:srgbClr val="2170B7"/>
                </a:solidFill>
              </a:rPr>
              <a:t>SCoOP Steering Group</a:t>
            </a:r>
          </a:p>
        </p:txBody>
      </p:sp>
      <p:sp>
        <p:nvSpPr>
          <p:cNvPr id="51" name="Rectangle 50">
            <a:extLst>
              <a:ext uri="{FF2B5EF4-FFF2-40B4-BE49-F238E27FC236}">
                <a16:creationId xmlns="" xmlns:a16="http://schemas.microsoft.com/office/drawing/2014/main" id="{6F4E783A-BCFB-2C41-9A07-9768D64C75A1}"/>
              </a:ext>
            </a:extLst>
          </p:cNvPr>
          <p:cNvSpPr/>
          <p:nvPr/>
        </p:nvSpPr>
        <p:spPr>
          <a:xfrm>
            <a:off x="799603" y="39153753"/>
            <a:ext cx="13461108" cy="1015663"/>
          </a:xfrm>
          <a:prstGeom prst="rect">
            <a:avLst/>
          </a:prstGeom>
        </p:spPr>
        <p:txBody>
          <a:bodyPr wrap="square">
            <a:spAutoFit/>
          </a:bodyPr>
          <a:lstStyle/>
          <a:p>
            <a:pPr lvl="0" algn="just">
              <a:spcAft>
                <a:spcPts val="800"/>
              </a:spcAft>
            </a:pPr>
            <a:r>
              <a:rPr lang="en-US" sz="2000" dirty="0">
                <a:solidFill>
                  <a:prstClr val="black"/>
                </a:solidFill>
              </a:rPr>
              <a:t>(1) University of Aberdeen; (2) NHS Lanarkshire; (3) NHS Tayside; (4) Grampian DASH; (5) NHS Forth Valley; (6) HIS; (7) BGS Scotland; (8) NHS Dumfries &amp; Galloway; (9) NHS Lothian; (10) NHS Shetland; (11) NHS Grampian; (12) NHS Highland; (13) NHS Glasgow &amp; Clyde; (14) University of Glasgow; (15) University of Edinburgh; (16) NHS Fife; (17) NHS Ayrshire &amp; Arran</a:t>
            </a:r>
          </a:p>
        </p:txBody>
      </p:sp>
      <p:graphicFrame>
        <p:nvGraphicFramePr>
          <p:cNvPr id="52" name="Table 51">
            <a:extLst>
              <a:ext uri="{FF2B5EF4-FFF2-40B4-BE49-F238E27FC236}">
                <a16:creationId xmlns="" xmlns:a16="http://schemas.microsoft.com/office/drawing/2014/main" id="{CC5B7AE8-EFFA-6A45-9D7E-175C9E8E1B30}"/>
              </a:ext>
            </a:extLst>
          </p:cNvPr>
          <p:cNvGraphicFramePr>
            <a:graphicFrameLocks noGrp="1"/>
          </p:cNvGraphicFramePr>
          <p:nvPr>
            <p:extLst>
              <p:ext uri="{D42A27DB-BD31-4B8C-83A1-F6EECF244321}">
                <p14:modId xmlns:p14="http://schemas.microsoft.com/office/powerpoint/2010/main" val="1502870830"/>
              </p:ext>
            </p:extLst>
          </p:nvPr>
        </p:nvGraphicFramePr>
        <p:xfrm>
          <a:off x="812448" y="35561991"/>
          <a:ext cx="13448263" cy="3527933"/>
        </p:xfrm>
        <a:graphic>
          <a:graphicData uri="http://schemas.openxmlformats.org/drawingml/2006/table">
            <a:tbl>
              <a:tblPr bandRow="1">
                <a:tableStyleId>{2D5ABB26-0587-4C30-8999-92F81FD0307C}</a:tableStyleId>
              </a:tblPr>
              <a:tblGrid>
                <a:gridCol w="3093571">
                  <a:extLst>
                    <a:ext uri="{9D8B030D-6E8A-4147-A177-3AD203B41FA5}">
                      <a16:colId xmlns="" xmlns:a16="http://schemas.microsoft.com/office/drawing/2014/main" val="4138713363"/>
                    </a:ext>
                  </a:extLst>
                </a:gridCol>
                <a:gridCol w="10354692">
                  <a:extLst>
                    <a:ext uri="{9D8B030D-6E8A-4147-A177-3AD203B41FA5}">
                      <a16:colId xmlns="" xmlns:a16="http://schemas.microsoft.com/office/drawing/2014/main" val="4103476202"/>
                    </a:ext>
                  </a:extLst>
                </a:gridCol>
              </a:tblGrid>
              <a:tr h="370840">
                <a:tc>
                  <a:txBody>
                    <a:bodyPr/>
                    <a:lstStyle/>
                    <a:p>
                      <a:pPr algn="just">
                        <a:lnSpc>
                          <a:spcPct val="114000"/>
                        </a:lnSpc>
                      </a:pPr>
                      <a:r>
                        <a:rPr lang="en-US" sz="2600" b="1" dirty="0"/>
                        <a:t>Co-chairs: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2088170" rtl="0" eaLnBrk="1" fontAlgn="auto" latinLnBrk="0" hangingPunct="1">
                        <a:lnSpc>
                          <a:spcPct val="114000"/>
                        </a:lnSpc>
                        <a:spcBef>
                          <a:spcPts val="0"/>
                        </a:spcBef>
                        <a:spcAft>
                          <a:spcPts val="0"/>
                        </a:spcAft>
                        <a:buClrTx/>
                        <a:buSzTx/>
                        <a:buFontTx/>
                        <a:buNone/>
                        <a:tabLst/>
                        <a:defRPr/>
                      </a:pPr>
                      <a:r>
                        <a:rPr lang="en-GB" sz="2600" b="0" dirty="0">
                          <a:solidFill>
                            <a:prstClr val="black"/>
                          </a:solidFill>
                        </a:rPr>
                        <a:t>Prof PK </a:t>
                      </a:r>
                      <a:r>
                        <a:rPr lang="en-GB" sz="2600" b="0" baseline="0" dirty="0">
                          <a:solidFill>
                            <a:prstClr val="black"/>
                          </a:solidFill>
                        </a:rPr>
                        <a:t>Myint</a:t>
                      </a:r>
                      <a:r>
                        <a:rPr lang="en-GB" sz="2600" b="0" baseline="30000" dirty="0">
                          <a:solidFill>
                            <a:prstClr val="black"/>
                          </a:solidFill>
                        </a:rPr>
                        <a:t>1</a:t>
                      </a:r>
                      <a:r>
                        <a:rPr lang="en-GB" sz="2600" b="0" baseline="0" dirty="0">
                          <a:solidFill>
                            <a:prstClr val="black"/>
                          </a:solidFill>
                        </a:rPr>
                        <a:t> and Prof</a:t>
                      </a:r>
                      <a:r>
                        <a:rPr lang="en-GB" sz="2600" b="0" dirty="0">
                          <a:solidFill>
                            <a:prstClr val="black"/>
                          </a:solidFill>
                        </a:rPr>
                        <a:t> G Ellis</a:t>
                      </a:r>
                      <a:r>
                        <a:rPr lang="en-GB" sz="2600" b="0" baseline="30000" dirty="0">
                          <a:solidFill>
                            <a:prstClr val="black"/>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665535934"/>
                  </a:ext>
                </a:extLst>
              </a:tr>
              <a:tr h="370840">
                <a:tc>
                  <a:txBody>
                    <a:bodyPr/>
                    <a:lstStyle/>
                    <a:p>
                      <a:pPr marL="0" marR="0" lvl="0" indent="0" algn="just" defTabSz="2088170" rtl="0" eaLnBrk="1" fontAlgn="auto" latinLnBrk="0" hangingPunct="1">
                        <a:lnSpc>
                          <a:spcPct val="114000"/>
                        </a:lnSpc>
                        <a:spcBef>
                          <a:spcPts val="0"/>
                        </a:spcBef>
                        <a:spcAft>
                          <a:spcPts val="0"/>
                        </a:spcAft>
                        <a:buClrTx/>
                        <a:buSzTx/>
                        <a:buFontTx/>
                        <a:buNone/>
                        <a:tabLst/>
                        <a:defRPr/>
                      </a:pPr>
                      <a:r>
                        <a:rPr lang="en-US" sz="2600" b="1" dirty="0"/>
                        <a:t>Secretary: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2088170" rtl="0" eaLnBrk="1" fontAlgn="auto" latinLnBrk="0" hangingPunct="1">
                        <a:lnSpc>
                          <a:spcPct val="114000"/>
                        </a:lnSpc>
                        <a:spcBef>
                          <a:spcPts val="0"/>
                        </a:spcBef>
                        <a:spcAft>
                          <a:spcPts val="0"/>
                        </a:spcAft>
                        <a:buClrTx/>
                        <a:buSzTx/>
                        <a:buFontTx/>
                        <a:buNone/>
                        <a:tabLst/>
                        <a:defRPr/>
                      </a:pPr>
                      <a:r>
                        <a:rPr lang="en-GB" sz="2600" b="0" dirty="0">
                          <a:solidFill>
                            <a:prstClr val="black"/>
                          </a:solidFill>
                        </a:rPr>
                        <a:t>Dr AIC Donaldson</a:t>
                      </a:r>
                      <a:r>
                        <a:rPr lang="en-GB" sz="2600" b="0" baseline="30000" dirty="0">
                          <a:solidFill>
                            <a:prstClr val="black"/>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13740849"/>
                  </a:ext>
                </a:extLst>
              </a:tr>
              <a:tr h="143310">
                <a:tc>
                  <a:txBody>
                    <a:bodyPr/>
                    <a:lstStyle/>
                    <a:p>
                      <a:pPr algn="just">
                        <a:lnSpc>
                          <a:spcPct val="114000"/>
                        </a:lnSpc>
                      </a:pPr>
                      <a:r>
                        <a:rPr lang="en-US" sz="2600" b="1" dirty="0"/>
                        <a:t>Members: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2088170" rtl="0" eaLnBrk="1" fontAlgn="auto" latinLnBrk="0" hangingPunct="1">
                        <a:lnSpc>
                          <a:spcPct val="114000"/>
                        </a:lnSpc>
                        <a:spcBef>
                          <a:spcPts val="0"/>
                        </a:spcBef>
                        <a:spcAft>
                          <a:spcPts val="0"/>
                        </a:spcAft>
                        <a:buClrTx/>
                        <a:buSzTx/>
                        <a:buFontTx/>
                        <a:buNone/>
                        <a:tabLst/>
                        <a:defRPr/>
                      </a:pPr>
                      <a:r>
                        <a:rPr lang="en-GB" sz="2600" b="0" dirty="0">
                          <a:solidFill>
                            <a:prstClr val="black"/>
                          </a:solidFill>
                        </a:rPr>
                        <a:t>Dr L Beveridge</a:t>
                      </a:r>
                      <a:r>
                        <a:rPr lang="en-GB" sz="2600" b="0" baseline="30000" dirty="0">
                          <a:solidFill>
                            <a:prstClr val="black"/>
                          </a:solidFill>
                        </a:rPr>
                        <a:t>3</a:t>
                      </a:r>
                      <a:r>
                        <a:rPr lang="en-GB" sz="2600" b="0" dirty="0">
                          <a:solidFill>
                            <a:prstClr val="black"/>
                          </a:solidFill>
                        </a:rPr>
                        <a:t>, Prof C Black</a:t>
                      </a:r>
                      <a:r>
                        <a:rPr lang="en-GB" sz="2600" b="0" baseline="30000" dirty="0">
                          <a:solidFill>
                            <a:prstClr val="black"/>
                          </a:solidFill>
                        </a:rPr>
                        <a:t>4</a:t>
                      </a:r>
                      <a:r>
                        <a:rPr lang="en-GB" sz="2600" b="0" dirty="0">
                          <a:solidFill>
                            <a:prstClr val="black"/>
                          </a:solidFill>
                        </a:rPr>
                        <a:t>, Dr T Byrne</a:t>
                      </a:r>
                      <a:r>
                        <a:rPr lang="en-GB" sz="2600" b="0" baseline="30000" dirty="0">
                          <a:solidFill>
                            <a:prstClr val="black"/>
                          </a:solidFill>
                        </a:rPr>
                        <a:t>5</a:t>
                      </a:r>
                      <a:r>
                        <a:rPr lang="en-GB" sz="2600" b="0" dirty="0">
                          <a:solidFill>
                            <a:prstClr val="black"/>
                          </a:solidFill>
                        </a:rPr>
                        <a:t>, Ms P Bond</a:t>
                      </a:r>
                      <a:r>
                        <a:rPr lang="en-GB" sz="2600" b="0" baseline="30000" dirty="0">
                          <a:solidFill>
                            <a:prstClr val="black"/>
                          </a:solidFill>
                        </a:rPr>
                        <a:t>6</a:t>
                      </a:r>
                      <a:r>
                        <a:rPr lang="en-GB" sz="2600" b="0" dirty="0">
                          <a:solidFill>
                            <a:prstClr val="black"/>
                          </a:solidFill>
                        </a:rPr>
                        <a:t>, Dr J Burns</a:t>
                      </a:r>
                      <a:r>
                        <a:rPr lang="en-GB" sz="2600" b="0" baseline="30000" dirty="0">
                          <a:solidFill>
                            <a:prstClr val="black"/>
                          </a:solidFill>
                        </a:rPr>
                        <a:t>7</a:t>
                      </a:r>
                      <a:r>
                        <a:rPr lang="en-GB" sz="2600" b="0" dirty="0">
                          <a:solidFill>
                            <a:prstClr val="black"/>
                          </a:solidFill>
                        </a:rPr>
                        <a:t>, Dr A Conley</a:t>
                      </a:r>
                      <a:r>
                        <a:rPr lang="en-GB" sz="2600" b="0" baseline="30000" dirty="0">
                          <a:solidFill>
                            <a:prstClr val="black"/>
                          </a:solidFill>
                        </a:rPr>
                        <a:t>8</a:t>
                      </a:r>
                      <a:r>
                        <a:rPr lang="en-GB" sz="2600" b="0" dirty="0">
                          <a:solidFill>
                            <a:prstClr val="black"/>
                          </a:solidFill>
                        </a:rPr>
                        <a:t>, Dr A Coull</a:t>
                      </a:r>
                      <a:r>
                        <a:rPr lang="en-GB" sz="2600" b="0" baseline="30000" dirty="0">
                          <a:solidFill>
                            <a:prstClr val="black"/>
                          </a:solidFill>
                        </a:rPr>
                        <a:t>9</a:t>
                      </a:r>
                      <a:r>
                        <a:rPr lang="en-GB" sz="2600" b="0" dirty="0">
                          <a:solidFill>
                            <a:prstClr val="black"/>
                          </a:solidFill>
                        </a:rPr>
                        <a:t>, Dr A Einarsson</a:t>
                      </a:r>
                      <a:r>
                        <a:rPr lang="en-GB" sz="2600" b="0" baseline="30000" dirty="0">
                          <a:solidFill>
                            <a:prstClr val="black"/>
                          </a:solidFill>
                        </a:rPr>
                        <a:t>10</a:t>
                      </a:r>
                      <a:r>
                        <a:rPr lang="en-GB" sz="2600" b="0" dirty="0">
                          <a:solidFill>
                            <a:prstClr val="black"/>
                          </a:solidFill>
                        </a:rPr>
                        <a:t>, Dr G Hoyle</a:t>
                      </a:r>
                      <a:r>
                        <a:rPr lang="en-GB" sz="2600" b="0" baseline="30000" dirty="0">
                          <a:solidFill>
                            <a:prstClr val="black"/>
                          </a:solidFill>
                        </a:rPr>
                        <a:t>11</a:t>
                      </a:r>
                      <a:r>
                        <a:rPr lang="en-GB" sz="2600" b="0" dirty="0">
                          <a:solidFill>
                            <a:prstClr val="black"/>
                          </a:solidFill>
                        </a:rPr>
                        <a:t>, Ms K Goudie</a:t>
                      </a:r>
                      <a:r>
                        <a:rPr lang="en-GB" sz="2600" b="0" baseline="30000" dirty="0">
                          <a:solidFill>
                            <a:prstClr val="black"/>
                          </a:solidFill>
                        </a:rPr>
                        <a:t>6</a:t>
                      </a:r>
                      <a:r>
                        <a:rPr lang="en-GB" sz="2600" b="0" dirty="0">
                          <a:solidFill>
                            <a:prstClr val="black"/>
                          </a:solidFill>
                        </a:rPr>
                        <a:t>, Dr A MacDonald</a:t>
                      </a:r>
                      <a:r>
                        <a:rPr lang="en-GB" sz="2600" b="0" baseline="30000" dirty="0">
                          <a:solidFill>
                            <a:prstClr val="black"/>
                          </a:solidFill>
                        </a:rPr>
                        <a:t>12</a:t>
                      </a:r>
                      <a:r>
                        <a:rPr lang="en-GB" sz="2600" b="0" dirty="0">
                          <a:solidFill>
                            <a:prstClr val="black"/>
                          </a:solidFill>
                        </a:rPr>
                        <a:t>, Dr C McAlpine</a:t>
                      </a:r>
                      <a:r>
                        <a:rPr lang="en-GB" sz="2600" b="0" baseline="30000" dirty="0">
                          <a:solidFill>
                            <a:prstClr val="black"/>
                          </a:solidFill>
                        </a:rPr>
                        <a:t>6</a:t>
                      </a:r>
                      <a:r>
                        <a:rPr lang="en-GB" sz="2600" b="0" dirty="0">
                          <a:solidFill>
                            <a:prstClr val="black"/>
                          </a:solidFill>
                        </a:rPr>
                        <a:t>, Dr M McElroy</a:t>
                      </a:r>
                      <a:r>
                        <a:rPr lang="en-GB" sz="2600" b="0" baseline="30000" dirty="0">
                          <a:solidFill>
                            <a:prstClr val="black"/>
                          </a:solidFill>
                        </a:rPr>
                        <a:t>13</a:t>
                      </a:r>
                      <a:r>
                        <a:rPr lang="en-GB" sz="2600" b="0" dirty="0">
                          <a:solidFill>
                            <a:prstClr val="black"/>
                          </a:solidFill>
                        </a:rPr>
                        <a:t>, Dr T Quinn</a:t>
                      </a:r>
                      <a:r>
                        <a:rPr lang="en-GB" sz="2600" b="0" baseline="30000" dirty="0">
                          <a:solidFill>
                            <a:prstClr val="black"/>
                          </a:solidFill>
                        </a:rPr>
                        <a:t>14</a:t>
                      </a:r>
                      <a:r>
                        <a:rPr lang="en-GB" sz="2600" b="0" dirty="0">
                          <a:solidFill>
                            <a:prstClr val="black"/>
                          </a:solidFill>
                        </a:rPr>
                        <a:t>, Dr S Shenkin</a:t>
                      </a:r>
                      <a:r>
                        <a:rPr lang="en-GB" sz="2600" b="0" baseline="30000" dirty="0">
                          <a:solidFill>
                            <a:prstClr val="black"/>
                          </a:solidFill>
                        </a:rPr>
                        <a:t>15</a:t>
                      </a:r>
                      <a:r>
                        <a:rPr lang="en-GB" sz="2600" b="0" dirty="0">
                          <a:solidFill>
                            <a:prstClr val="black"/>
                          </a:solidFill>
                        </a:rPr>
                        <a:t>, Dr R Thomas</a:t>
                      </a:r>
                      <a:r>
                        <a:rPr lang="en-GB" sz="2600" b="0" baseline="30000" dirty="0">
                          <a:solidFill>
                            <a:prstClr val="black"/>
                          </a:solidFill>
                        </a:rPr>
                        <a:t>16</a:t>
                      </a:r>
                      <a:r>
                        <a:rPr lang="en-GB" sz="2600" b="0" dirty="0">
                          <a:solidFill>
                            <a:prstClr val="black"/>
                          </a:solidFill>
                        </a:rPr>
                        <a:t> and Dr A Watt</a:t>
                      </a:r>
                      <a:r>
                        <a:rPr lang="en-GB" sz="2600" b="0" baseline="30000" dirty="0">
                          <a:solidFill>
                            <a:prstClr val="black"/>
                          </a:solidFill>
                        </a:rPr>
                        <a:t>17</a:t>
                      </a:r>
                      <a:endParaRPr lang="en-GB" sz="2600" b="0" baseline="0" dirty="0">
                        <a:solidFill>
                          <a:prstClr val="black"/>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00077342"/>
                  </a:ext>
                </a:extLst>
              </a:tr>
              <a:tr h="0">
                <a:tc>
                  <a:txBody>
                    <a:bodyPr/>
                    <a:lstStyle/>
                    <a:p>
                      <a:pPr algn="just">
                        <a:lnSpc>
                          <a:spcPct val="114000"/>
                        </a:lnSpc>
                      </a:pPr>
                      <a:r>
                        <a:rPr lang="en-US" sz="2600" b="1" dirty="0"/>
                        <a:t>Acknowledgments: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2088170" rtl="0" eaLnBrk="1" fontAlgn="auto" latinLnBrk="0" hangingPunct="1">
                        <a:lnSpc>
                          <a:spcPct val="114000"/>
                        </a:lnSpc>
                        <a:spcBef>
                          <a:spcPts val="0"/>
                        </a:spcBef>
                        <a:spcAft>
                          <a:spcPts val="0"/>
                        </a:spcAft>
                        <a:buClrTx/>
                        <a:buSzTx/>
                        <a:buFontTx/>
                        <a:buNone/>
                        <a:tabLst/>
                        <a:defRPr/>
                      </a:pPr>
                      <a:r>
                        <a:rPr lang="en-GB" sz="2600" b="0" baseline="0" dirty="0">
                          <a:solidFill>
                            <a:prstClr val="black"/>
                          </a:solidFill>
                        </a:rPr>
                        <a:t>Dr Claire Copeland</a:t>
                      </a:r>
                      <a:r>
                        <a:rPr lang="en-GB" sz="2600" b="0" baseline="30000" dirty="0">
                          <a:solidFill>
                            <a:prstClr val="black"/>
                          </a:solidFill>
                        </a:rPr>
                        <a:t>5</a:t>
                      </a:r>
                      <a:endParaRPr lang="en-GB" sz="2600" b="0" baseline="0" dirty="0">
                        <a:solidFill>
                          <a:prstClr val="black"/>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pic>
        <p:nvPicPr>
          <p:cNvPr id="53" name="Picture 52" descr="Macintosh HD:Users:s01ws3:Desktop:University brand stuff:UoA Logo Suite 2016:Primary Logo:EPS:UoA_Primary_Logo_CMYK.eps">
            <a:extLst>
              <a:ext uri="{FF2B5EF4-FFF2-40B4-BE49-F238E27FC236}">
                <a16:creationId xmlns="" xmlns:a16="http://schemas.microsoft.com/office/drawing/2014/main" id="{A1828E4F-7B74-384A-A2A0-1A0BFAEBF5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51767" y="40649849"/>
            <a:ext cx="6463841" cy="1440000"/>
          </a:xfrm>
          <a:prstGeom prst="rect">
            <a:avLst/>
          </a:prstGeom>
          <a:noFill/>
          <a:ln>
            <a:noFill/>
          </a:ln>
          <a:extLst>
            <a:ext uri="{FAA26D3D-D897-4be2-8F04-BA451C77F1D7}">
              <ma14:placeholderFlag xmlns="" xmlns:ma14="http://schemas.microsoft.com/office/mac/drawingml/2011/main"/>
            </a:ext>
          </a:extLst>
        </p:spPr>
      </p:pic>
      <p:pic>
        <p:nvPicPr>
          <p:cNvPr id="54" name="Picture 53" descr="Macintosh HD:Users:s01ws3:Desktop:Healthcare Improvement Scotland logo.png">
            <a:extLst>
              <a:ext uri="{FF2B5EF4-FFF2-40B4-BE49-F238E27FC236}">
                <a16:creationId xmlns="" xmlns:a16="http://schemas.microsoft.com/office/drawing/2014/main" id="{DCB3AE9C-3337-E844-AAE9-84998485D44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149786" y="40708842"/>
            <a:ext cx="5082352" cy="1440000"/>
          </a:xfrm>
          <a:prstGeom prst="rect">
            <a:avLst/>
          </a:prstGeom>
          <a:noFill/>
          <a:ln>
            <a:noFill/>
          </a:ln>
          <a:extLst>
            <a:ext uri="{FAA26D3D-D897-4be2-8F04-BA451C77F1D7}">
              <ma14:placeholderFlag xmlns="" xmlns:ma14="http://schemas.microsoft.com/office/mac/drawingml/2011/main"/>
            </a:ext>
          </a:extLst>
        </p:spPr>
      </p:pic>
      <p:pic>
        <p:nvPicPr>
          <p:cNvPr id="55" name="Picture 54" descr="Macintosh HD:Users:s01ws3:Desktop:LOGO1-647x500.jpg">
            <a:extLst>
              <a:ext uri="{FF2B5EF4-FFF2-40B4-BE49-F238E27FC236}">
                <a16:creationId xmlns="" xmlns:a16="http://schemas.microsoft.com/office/drawing/2014/main" id="{263C9F43-2310-6C4D-A467-46CFA652A23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535229" y="39268929"/>
            <a:ext cx="2156479" cy="2879913"/>
          </a:xfrm>
          <a:prstGeom prst="rect">
            <a:avLst/>
          </a:prstGeom>
          <a:noFill/>
          <a:ln>
            <a:noFill/>
          </a:ln>
          <a:extLst>
            <a:ext uri="{FAA26D3D-D897-4be2-8F04-BA451C77F1D7}">
              <ma14:placeholderFlag xmlns="" xmlns:ma14="http://schemas.microsoft.com/office/mac/drawingml/2011/main"/>
            </a:ext>
          </a:extLst>
        </p:spPr>
      </p:pic>
      <p:sp>
        <p:nvSpPr>
          <p:cNvPr id="56" name="Rectangle 55">
            <a:extLst>
              <a:ext uri="{FF2B5EF4-FFF2-40B4-BE49-F238E27FC236}">
                <a16:creationId xmlns="" xmlns:a16="http://schemas.microsoft.com/office/drawing/2014/main" id="{5ACF05A6-9AF9-F14D-B397-0C8AA0152C93}"/>
              </a:ext>
            </a:extLst>
          </p:cNvPr>
          <p:cNvSpPr/>
          <p:nvPr/>
        </p:nvSpPr>
        <p:spPr>
          <a:xfrm>
            <a:off x="987695" y="5472845"/>
            <a:ext cx="13273016" cy="5214954"/>
          </a:xfrm>
          <a:prstGeom prst="rect">
            <a:avLst/>
          </a:prstGeom>
          <a:noFill/>
        </p:spPr>
        <p:txBody>
          <a:bodyPr wrap="square">
            <a:spAutoFit/>
          </a:bodyPr>
          <a:lstStyle/>
          <a:p>
            <a:pPr algn="just">
              <a:lnSpc>
                <a:spcPct val="114000"/>
              </a:lnSpc>
            </a:pPr>
            <a:r>
              <a:rPr lang="en-GB" sz="4200" b="1" dirty="0">
                <a:solidFill>
                  <a:srgbClr val="2170B7"/>
                </a:solidFill>
                <a:latin typeface="Calibri" panose="020F0502020204030204" pitchFamily="34" charset="0"/>
                <a:cs typeface="Calibri" panose="020F0502020204030204" pitchFamily="34" charset="0"/>
              </a:rPr>
              <a:t>Background</a:t>
            </a:r>
            <a:r>
              <a:rPr lang="en-GB" sz="5200" dirty="0">
                <a:latin typeface="Calibri" panose="020F0502020204030204" pitchFamily="34" charset="0"/>
                <a:cs typeface="Calibri" panose="020F0502020204030204" pitchFamily="34" charset="0"/>
              </a:rPr>
              <a:t> </a:t>
            </a:r>
          </a:p>
          <a:p>
            <a:pPr algn="just">
              <a:lnSpc>
                <a:spcPct val="114000"/>
              </a:lnSpc>
            </a:pPr>
            <a:r>
              <a:rPr lang="en-GB" sz="3000" dirty="0">
                <a:latin typeface="Calibri" panose="020F0502020204030204" pitchFamily="34" charset="0"/>
                <a:cs typeface="Calibri" panose="020F0502020204030204" pitchFamily="34" charset="0"/>
              </a:rPr>
              <a:t>Whilst older people (aged ≥65 years) are a major group of patients who use acute medical and surgical services, the speciality service provision for older people with frailty has not been systematically assessed throughout Scotland. The Scottish Care of Older People (</a:t>
            </a:r>
            <a:r>
              <a:rPr lang="en-GB" sz="3000" dirty="0" err="1">
                <a:latin typeface="Calibri" panose="020F0502020204030204" pitchFamily="34" charset="0"/>
                <a:cs typeface="Calibri" panose="020F0502020204030204" pitchFamily="34" charset="0"/>
              </a:rPr>
              <a:t>SCoOP</a:t>
            </a:r>
            <a:r>
              <a:rPr lang="en-GB" sz="3000" dirty="0">
                <a:latin typeface="Calibri" panose="020F0502020204030204" pitchFamily="34" charset="0"/>
                <a:cs typeface="Calibri" panose="020F0502020204030204" pitchFamily="34" charset="0"/>
              </a:rPr>
              <a:t>) national audit was launched in November 2017 and will provide benchmarking tools to further improve the care standards for older people across the nation, benefiting patients, the public, the National Health Service and policy makers alike. An initial scoping survey was carried out in early 2018 and the results of </a:t>
            </a:r>
            <a:r>
              <a:rPr lang="en-GB" sz="3000" dirty="0" smtClean="0">
                <a:latin typeface="Calibri" panose="020F0502020204030204" pitchFamily="34" charset="0"/>
                <a:cs typeface="Calibri" panose="020F0502020204030204" pitchFamily="34" charset="0"/>
              </a:rPr>
              <a:t>consultant workforce data and acute service provision </a:t>
            </a:r>
            <a:r>
              <a:rPr lang="en-GB" sz="3000" dirty="0">
                <a:latin typeface="Calibri" panose="020F0502020204030204" pitchFamily="34" charset="0"/>
                <a:cs typeface="Calibri" panose="020F0502020204030204" pitchFamily="34" charset="0"/>
              </a:rPr>
              <a:t>are </a:t>
            </a:r>
            <a:r>
              <a:rPr lang="en-GB" sz="3000" dirty="0" smtClean="0">
                <a:latin typeface="Calibri" panose="020F0502020204030204" pitchFamily="34" charset="0"/>
                <a:cs typeface="Calibri" panose="020F0502020204030204" pitchFamily="34" charset="0"/>
              </a:rPr>
              <a:t>presented.</a:t>
            </a:r>
            <a:endParaRPr lang="en-GB" sz="3000" dirty="0">
              <a:latin typeface="Calibri" panose="020F0502020204030204" pitchFamily="34" charset="0"/>
              <a:cs typeface="Calibri" panose="020F0502020204030204" pitchFamily="34" charset="0"/>
            </a:endParaRPr>
          </a:p>
        </p:txBody>
      </p:sp>
      <p:sp>
        <p:nvSpPr>
          <p:cNvPr id="59" name="Rectangle 58">
            <a:extLst>
              <a:ext uri="{FF2B5EF4-FFF2-40B4-BE49-F238E27FC236}">
                <a16:creationId xmlns="" xmlns:a16="http://schemas.microsoft.com/office/drawing/2014/main" id="{6D7E27D2-CAD8-F748-866F-8F90C363D6DE}"/>
              </a:ext>
            </a:extLst>
          </p:cNvPr>
          <p:cNvSpPr/>
          <p:nvPr/>
        </p:nvSpPr>
        <p:spPr>
          <a:xfrm>
            <a:off x="15513278" y="20654811"/>
            <a:ext cx="13273016" cy="9776202"/>
          </a:xfrm>
          <a:prstGeom prst="rect">
            <a:avLst/>
          </a:prstGeom>
          <a:solidFill>
            <a:schemeClr val="bg1">
              <a:lumMod val="95000"/>
            </a:schemeClr>
          </a:solidFill>
        </p:spPr>
        <p:txBody>
          <a:bodyPr wrap="square">
            <a:spAutoFit/>
          </a:bodyPr>
          <a:lstStyle/>
          <a:p>
            <a:pPr algn="just">
              <a:lnSpc>
                <a:spcPct val="114000"/>
              </a:lnSpc>
            </a:pPr>
            <a:r>
              <a:rPr lang="en-GB" sz="4200" b="1" dirty="0">
                <a:solidFill>
                  <a:srgbClr val="2170B7"/>
                </a:solidFill>
              </a:rPr>
              <a:t>Results</a:t>
            </a:r>
          </a:p>
          <a:p>
            <a:pPr marL="457200" lvl="0" indent="-457200" algn="just">
              <a:lnSpc>
                <a:spcPct val="114000"/>
              </a:lnSpc>
              <a:buFont typeface="Arial" charset="0"/>
              <a:buChar char="•"/>
            </a:pPr>
            <a:r>
              <a:rPr lang="en-GB" sz="3000" dirty="0"/>
              <a:t>The response rate was 71%, although incomplete data received for Tayside and </a:t>
            </a:r>
            <a:r>
              <a:rPr lang="en-GB" sz="3000" dirty="0" smtClean="0"/>
              <a:t>Shetland were </a:t>
            </a:r>
            <a:r>
              <a:rPr lang="en-GB" sz="3000" dirty="0"/>
              <a:t>excluded from the analysis.</a:t>
            </a:r>
          </a:p>
          <a:p>
            <a:pPr marL="457200" lvl="0" indent="-457200" algn="just">
              <a:lnSpc>
                <a:spcPct val="114000"/>
              </a:lnSpc>
              <a:buFont typeface="Arial" charset="0"/>
              <a:buChar char="•"/>
            </a:pPr>
            <a:r>
              <a:rPr lang="en-GB" sz="3000" dirty="0"/>
              <a:t>There is a wide variation in the size of the population aged over 65 served by each health board with mean population of 71,347 </a:t>
            </a:r>
            <a:r>
              <a:rPr lang="en-GB" sz="3000" b="1" dirty="0"/>
              <a:t>(Figure 1)</a:t>
            </a:r>
            <a:r>
              <a:rPr lang="en-GB" sz="3000" dirty="0"/>
              <a:t>.</a:t>
            </a:r>
          </a:p>
          <a:p>
            <a:pPr marL="457200" lvl="0" indent="-457200" algn="just">
              <a:lnSpc>
                <a:spcPct val="114000"/>
              </a:lnSpc>
              <a:buFont typeface="Arial" charset="0"/>
              <a:buChar char="•"/>
            </a:pPr>
            <a:r>
              <a:rPr lang="en-GB" sz="3000" dirty="0"/>
              <a:t>Similarly, the number of FTE geriatric consultants per 10,000 older people aged &gt;65 years varies widely across the Scottish health boards </a:t>
            </a:r>
            <a:r>
              <a:rPr lang="en-GB" sz="3000" b="1" dirty="0"/>
              <a:t>(Figure 2A</a:t>
            </a:r>
            <a:r>
              <a:rPr lang="en-GB" sz="3000" dirty="0"/>
              <a:t>), with a mean of 1.5 FTE geriatric consultants per 10,000 population &gt;65 years (SD 0.76). </a:t>
            </a:r>
          </a:p>
          <a:p>
            <a:pPr marL="457200" lvl="0" indent="-457200" algn="just">
              <a:lnSpc>
                <a:spcPct val="114000"/>
              </a:lnSpc>
              <a:buFont typeface="Arial" charset="0"/>
              <a:buChar char="•"/>
            </a:pPr>
            <a:r>
              <a:rPr lang="en-GB" sz="3000" dirty="0"/>
              <a:t>The greatest consultant provision among responding health boards was in </a:t>
            </a:r>
            <a:r>
              <a:rPr lang="en-GB" sz="3000" dirty="0">
                <a:solidFill>
                  <a:srgbClr val="2170B7"/>
                </a:solidFill>
              </a:rPr>
              <a:t>NHS Lothian, NHS Greater Glasgow &amp; Clyde and NHS Lanarkshire</a:t>
            </a:r>
            <a:r>
              <a:rPr lang="en-GB" sz="3000" dirty="0"/>
              <a:t>, with 2.40, 2.39 and 2.25 FTE geriatric consultants per 10,000 older people, respectively.</a:t>
            </a:r>
          </a:p>
          <a:p>
            <a:pPr marL="457200" lvl="0" indent="-457200" algn="just">
              <a:lnSpc>
                <a:spcPct val="114000"/>
              </a:lnSpc>
              <a:buFont typeface="Arial" charset="0"/>
              <a:buChar char="•"/>
            </a:pPr>
            <a:r>
              <a:rPr lang="en-GB" sz="3000" dirty="0" smtClean="0">
                <a:solidFill>
                  <a:srgbClr val="2170B7"/>
                </a:solidFill>
              </a:rPr>
              <a:t>NHS Highland, NHS </a:t>
            </a:r>
            <a:r>
              <a:rPr lang="en-GB" sz="3000" dirty="0">
                <a:solidFill>
                  <a:srgbClr val="2170B7"/>
                </a:solidFill>
              </a:rPr>
              <a:t>Dumfries &amp; Galloway</a:t>
            </a:r>
            <a:r>
              <a:rPr lang="en-GB" sz="3000" dirty="0"/>
              <a:t> and </a:t>
            </a:r>
            <a:r>
              <a:rPr lang="en-GB" sz="3000" dirty="0">
                <a:solidFill>
                  <a:srgbClr val="2170B7"/>
                </a:solidFill>
              </a:rPr>
              <a:t>NHS Aryshire &amp; Arran </a:t>
            </a:r>
            <a:r>
              <a:rPr lang="en-GB" sz="3000" dirty="0"/>
              <a:t>had the lowest scores in this regard, all with less than 1 FTE geriatrician per 10,000 older </a:t>
            </a:r>
            <a:r>
              <a:rPr lang="en-GB" sz="3000"/>
              <a:t>people </a:t>
            </a:r>
            <a:r>
              <a:rPr lang="en-GB" sz="3000" smtClean="0"/>
              <a:t>(0.54, 0.65 </a:t>
            </a:r>
            <a:r>
              <a:rPr lang="en-GB" sz="3000" dirty="0"/>
              <a:t>and 0.73, respectively).</a:t>
            </a:r>
          </a:p>
          <a:p>
            <a:pPr marL="457200" lvl="0" indent="-457200" algn="just">
              <a:lnSpc>
                <a:spcPct val="114000"/>
              </a:lnSpc>
              <a:buFont typeface="Arial" charset="0"/>
              <a:buChar char="•"/>
            </a:pPr>
            <a:r>
              <a:rPr lang="en-GB" sz="3000" dirty="0"/>
              <a:t>The mean national service provision score was 0.80 (SD 0.12; 95% CI 0.56-1.00) as shown in </a:t>
            </a:r>
            <a:r>
              <a:rPr lang="en-GB" sz="3000" b="1" dirty="0"/>
              <a:t>Figure 2B</a:t>
            </a:r>
            <a:r>
              <a:rPr lang="en-GB" sz="3000" dirty="0"/>
              <a:t>.</a:t>
            </a:r>
          </a:p>
          <a:p>
            <a:pPr marL="457200" lvl="0" indent="-457200" algn="just">
              <a:lnSpc>
                <a:spcPct val="114000"/>
              </a:lnSpc>
              <a:buFont typeface="Arial" charset="0"/>
              <a:buChar char="•"/>
            </a:pPr>
            <a:r>
              <a:rPr lang="en-GB" sz="3000" dirty="0"/>
              <a:t>Service provision scores were highest in </a:t>
            </a:r>
            <a:r>
              <a:rPr lang="en-GB" sz="3000" dirty="0">
                <a:solidFill>
                  <a:srgbClr val="2170B7"/>
                </a:solidFill>
              </a:rPr>
              <a:t>NHS Grampian </a:t>
            </a:r>
            <a:r>
              <a:rPr lang="en-GB" sz="3000" dirty="0"/>
              <a:t>and </a:t>
            </a:r>
            <a:r>
              <a:rPr lang="en-GB" sz="3000" dirty="0">
                <a:solidFill>
                  <a:srgbClr val="2170B7"/>
                </a:solidFill>
              </a:rPr>
              <a:t>NHS Highland </a:t>
            </a:r>
            <a:r>
              <a:rPr lang="en-GB" sz="3000" dirty="0"/>
              <a:t>(0.89 and 0.86, respectively), and lowest in </a:t>
            </a:r>
            <a:r>
              <a:rPr lang="en-GB" sz="3000" dirty="0">
                <a:solidFill>
                  <a:srgbClr val="2170B7"/>
                </a:solidFill>
              </a:rPr>
              <a:t>NHS Ayrshire &amp; Arran </a:t>
            </a:r>
            <a:r>
              <a:rPr lang="en-GB" sz="3000" dirty="0"/>
              <a:t>(0.50</a:t>
            </a:r>
            <a:r>
              <a:rPr lang="en-GB" sz="3000" dirty="0" smtClean="0"/>
              <a:t>).</a:t>
            </a:r>
            <a:endParaRPr lang="en-GB" sz="3000" dirty="0"/>
          </a:p>
        </p:txBody>
      </p:sp>
      <p:sp>
        <p:nvSpPr>
          <p:cNvPr id="60" name="Rectangle 59">
            <a:extLst>
              <a:ext uri="{FF2B5EF4-FFF2-40B4-BE49-F238E27FC236}">
                <a16:creationId xmlns="" xmlns:a16="http://schemas.microsoft.com/office/drawing/2014/main" id="{DA0D7751-8E02-2949-A156-D374B3246258}"/>
              </a:ext>
            </a:extLst>
          </p:cNvPr>
          <p:cNvSpPr/>
          <p:nvPr/>
        </p:nvSpPr>
        <p:spPr>
          <a:xfrm>
            <a:off x="15513278" y="30819688"/>
            <a:ext cx="13576429" cy="7723333"/>
          </a:xfrm>
          <a:prstGeom prst="rect">
            <a:avLst/>
          </a:prstGeom>
          <a:solidFill>
            <a:srgbClr val="DCE6F2"/>
          </a:solidFill>
        </p:spPr>
        <p:txBody>
          <a:bodyPr wrap="square">
            <a:spAutoFit/>
          </a:bodyPr>
          <a:lstStyle/>
          <a:p>
            <a:pPr algn="just">
              <a:lnSpc>
                <a:spcPct val="114000"/>
              </a:lnSpc>
            </a:pPr>
            <a:r>
              <a:rPr lang="en-GB" sz="4200" b="1" dirty="0">
                <a:solidFill>
                  <a:srgbClr val="2170B7"/>
                </a:solidFill>
              </a:rPr>
              <a:t>Conclusion</a:t>
            </a:r>
          </a:p>
          <a:p>
            <a:pPr algn="just"/>
            <a:r>
              <a:rPr lang="en-GB" sz="3200" dirty="0"/>
              <a:t>In this initial scoping study, we can already see variation in </a:t>
            </a:r>
            <a:r>
              <a:rPr lang="en-GB" sz="3200" dirty="0" smtClean="0"/>
              <a:t>acute specialist </a:t>
            </a:r>
            <a:r>
              <a:rPr lang="en-GB" sz="3200" dirty="0"/>
              <a:t>service provision for older adults across Scotland.  Each health board serves a very different population, not just in terms of number, but in geographical area, and it is important to bear this in mind when considering the impact of results.  This provisional analysis has not included any adjustment for the baseline health of the population of over 65s in each board, which would be expected to influence the demand for specialist geriatric services.</a:t>
            </a:r>
          </a:p>
          <a:p>
            <a:pPr algn="just"/>
            <a:endParaRPr lang="en-GB" sz="3200" dirty="0"/>
          </a:p>
          <a:p>
            <a:pPr algn="just"/>
            <a:r>
              <a:rPr lang="en-GB" sz="3200" dirty="0"/>
              <a:t>Since the data were largely based on </a:t>
            </a:r>
            <a:r>
              <a:rPr lang="en-GB" sz="3200" i="1" dirty="0"/>
              <a:t>‘best of knowledge’ </a:t>
            </a:r>
            <a:r>
              <a:rPr lang="en-GB" sz="3200" dirty="0"/>
              <a:t>information from representative members from each Health Board there may be inaccuracies.  Future surveys will build on this preliminary information to accurately audit and improve care standards for older people across the nation, with an ultimate aim to make Scotland a centre of excellence which sets the benchmark internationally for the care of older people. </a:t>
            </a:r>
          </a:p>
        </p:txBody>
      </p:sp>
      <p:sp>
        <p:nvSpPr>
          <p:cNvPr id="61" name="TextBox 60">
            <a:extLst>
              <a:ext uri="{FF2B5EF4-FFF2-40B4-BE49-F238E27FC236}">
                <a16:creationId xmlns="" xmlns:a16="http://schemas.microsoft.com/office/drawing/2014/main" id="{65E7BBB8-3454-A047-9C36-E938F90F3B65}"/>
              </a:ext>
            </a:extLst>
          </p:cNvPr>
          <p:cNvSpPr txBox="1"/>
          <p:nvPr/>
        </p:nvSpPr>
        <p:spPr>
          <a:xfrm>
            <a:off x="1235464" y="25748046"/>
            <a:ext cx="13114087" cy="588623"/>
          </a:xfrm>
          <a:prstGeom prst="rect">
            <a:avLst/>
          </a:prstGeom>
          <a:noFill/>
        </p:spPr>
        <p:txBody>
          <a:bodyPr wrap="square" rtlCol="0">
            <a:spAutoFit/>
          </a:bodyPr>
          <a:lstStyle/>
          <a:p>
            <a:pPr>
              <a:lnSpc>
                <a:spcPct val="114000"/>
              </a:lnSpc>
            </a:pPr>
            <a:r>
              <a:rPr lang="en-GB" sz="3000" b="1" dirty="0">
                <a:solidFill>
                  <a:srgbClr val="2170B7"/>
                </a:solidFill>
              </a:rPr>
              <a:t>Figure 1: </a:t>
            </a:r>
            <a:r>
              <a:rPr lang="en-GB" sz="3000" dirty="0"/>
              <a:t>Share of Scottish population aged &gt;65 years covered by each health board</a:t>
            </a:r>
          </a:p>
        </p:txBody>
      </p:sp>
      <p:grpSp>
        <p:nvGrpSpPr>
          <p:cNvPr id="6" name="Group 5"/>
          <p:cNvGrpSpPr/>
          <p:nvPr/>
        </p:nvGrpSpPr>
        <p:grpSpPr>
          <a:xfrm>
            <a:off x="15853704" y="8607002"/>
            <a:ext cx="13576429" cy="9231813"/>
            <a:chOff x="14978002" y="6026403"/>
            <a:chExt cx="14446166" cy="9823224"/>
          </a:xfrm>
        </p:grpSpPr>
        <p:grpSp>
          <p:nvGrpSpPr>
            <p:cNvPr id="4" name="Group 3"/>
            <p:cNvGrpSpPr/>
            <p:nvPr/>
          </p:nvGrpSpPr>
          <p:grpSpPr>
            <a:xfrm>
              <a:off x="14978002" y="6028827"/>
              <a:ext cx="14446166" cy="9820800"/>
              <a:chOff x="15205847" y="7949520"/>
              <a:chExt cx="14446166" cy="9820800"/>
            </a:xfrm>
          </p:grpSpPr>
          <p:pic>
            <p:nvPicPr>
              <p:cNvPr id="57" name="Picture 56">
                <a:extLst>
                  <a:ext uri="{FF2B5EF4-FFF2-40B4-BE49-F238E27FC236}">
                    <a16:creationId xmlns="" xmlns:a16="http://schemas.microsoft.com/office/drawing/2014/main" id="{E4D98F8A-A03D-784D-87BF-8C65C60D7D2E}"/>
                  </a:ext>
                </a:extLst>
              </p:cNvPr>
              <p:cNvPicPr>
                <a:picLocks noChangeAspect="1"/>
              </p:cNvPicPr>
              <p:nvPr/>
            </p:nvPicPr>
            <p:blipFill>
              <a:blip r:embed="rId7"/>
              <a:stretch>
                <a:fillRect/>
              </a:stretch>
            </p:blipFill>
            <p:spPr>
              <a:xfrm>
                <a:off x="15205847" y="17023923"/>
                <a:ext cx="6993025" cy="699303"/>
              </a:xfrm>
              <a:prstGeom prst="rect">
                <a:avLst/>
              </a:prstGeom>
            </p:spPr>
          </p:pic>
          <p:grpSp>
            <p:nvGrpSpPr>
              <p:cNvPr id="3" name="Group 2"/>
              <p:cNvGrpSpPr>
                <a:grpSpLocks noChangeAspect="1"/>
              </p:cNvGrpSpPr>
              <p:nvPr/>
            </p:nvGrpSpPr>
            <p:grpSpPr>
              <a:xfrm>
                <a:off x="22657473" y="7949520"/>
                <a:ext cx="6994540" cy="9820800"/>
                <a:chOff x="17619826" y="21981922"/>
                <a:chExt cx="8640000" cy="12131135"/>
              </a:xfrm>
            </p:grpSpPr>
            <p:pic>
              <p:nvPicPr>
                <p:cNvPr id="62" name="Picture 61">
                  <a:extLst>
                    <a:ext uri="{FF2B5EF4-FFF2-40B4-BE49-F238E27FC236}">
                      <a16:creationId xmlns="" xmlns:a16="http://schemas.microsoft.com/office/drawing/2014/main" id="{C9717454-F985-2C42-AD5F-23F05C668D57}"/>
                    </a:ext>
                  </a:extLst>
                </p:cNvPr>
                <p:cNvPicPr>
                  <a:picLocks noChangeAspect="1"/>
                </p:cNvPicPr>
                <p:nvPr/>
              </p:nvPicPr>
              <p:blipFill>
                <a:blip r:embed="rId8"/>
                <a:stretch>
                  <a:fillRect/>
                </a:stretch>
              </p:blipFill>
              <p:spPr>
                <a:xfrm>
                  <a:off x="17982574" y="21981922"/>
                  <a:ext cx="7914503" cy="10799998"/>
                </a:xfrm>
                <a:prstGeom prst="rect">
                  <a:avLst/>
                </a:prstGeom>
              </p:spPr>
            </p:pic>
            <p:pic>
              <p:nvPicPr>
                <p:cNvPr id="64" name="Picture 63">
                  <a:extLst>
                    <a:ext uri="{FF2B5EF4-FFF2-40B4-BE49-F238E27FC236}">
                      <a16:creationId xmlns="" xmlns:a16="http://schemas.microsoft.com/office/drawing/2014/main" id="{35C55CD2-7804-2C46-AFB2-530D7A7E69A2}"/>
                    </a:ext>
                  </a:extLst>
                </p:cNvPr>
                <p:cNvPicPr>
                  <a:picLocks noChangeAspect="1"/>
                </p:cNvPicPr>
                <p:nvPr/>
              </p:nvPicPr>
              <p:blipFill>
                <a:blip r:embed="rId9"/>
                <a:stretch>
                  <a:fillRect/>
                </a:stretch>
              </p:blipFill>
              <p:spPr>
                <a:xfrm>
                  <a:off x="17619826" y="33256198"/>
                  <a:ext cx="8640000" cy="856859"/>
                </a:xfrm>
                <a:prstGeom prst="rect">
                  <a:avLst/>
                </a:prstGeom>
              </p:spPr>
            </p:pic>
          </p:grpSp>
        </p:grpSp>
        <p:sp>
          <p:nvSpPr>
            <p:cNvPr id="5" name="TextBox 4"/>
            <p:cNvSpPr txBox="1"/>
            <p:nvPr/>
          </p:nvSpPr>
          <p:spPr>
            <a:xfrm>
              <a:off x="18022531" y="6026403"/>
              <a:ext cx="635715" cy="738664"/>
            </a:xfrm>
            <a:prstGeom prst="rect">
              <a:avLst/>
            </a:prstGeom>
            <a:noFill/>
          </p:spPr>
          <p:txBody>
            <a:bodyPr wrap="square" rtlCol="0">
              <a:spAutoFit/>
            </a:bodyPr>
            <a:lstStyle/>
            <a:p>
              <a:r>
                <a:rPr lang="en-GB" sz="4200" b="1" dirty="0">
                  <a:solidFill>
                    <a:srgbClr val="2170B7"/>
                  </a:solidFill>
                </a:rPr>
                <a:t>A</a:t>
              </a:r>
            </a:p>
          </p:txBody>
        </p:sp>
        <p:sp>
          <p:nvSpPr>
            <p:cNvPr id="34" name="TextBox 33"/>
            <p:cNvSpPr txBox="1"/>
            <p:nvPr/>
          </p:nvSpPr>
          <p:spPr>
            <a:xfrm>
              <a:off x="25519028" y="6026403"/>
              <a:ext cx="635715" cy="738664"/>
            </a:xfrm>
            <a:prstGeom prst="rect">
              <a:avLst/>
            </a:prstGeom>
            <a:noFill/>
          </p:spPr>
          <p:txBody>
            <a:bodyPr wrap="square" rtlCol="0">
              <a:spAutoFit/>
            </a:bodyPr>
            <a:lstStyle/>
            <a:p>
              <a:r>
                <a:rPr lang="en-GB" sz="4200" b="1" dirty="0">
                  <a:solidFill>
                    <a:srgbClr val="2170B7"/>
                  </a:solidFill>
                </a:rPr>
                <a:t>B</a:t>
              </a:r>
            </a:p>
          </p:txBody>
        </p:sp>
      </p:grpSp>
      <p:graphicFrame>
        <p:nvGraphicFramePr>
          <p:cNvPr id="7" name="Chart 6">
            <a:extLst>
              <a:ext uri="{FF2B5EF4-FFF2-40B4-BE49-F238E27FC236}">
                <a16:creationId xmlns="" xmlns:a16="http://schemas.microsoft.com/office/drawing/2014/main" id="{7E4F7918-A644-184A-AC17-EE6952EE9E56}"/>
              </a:ext>
            </a:extLst>
          </p:cNvPr>
          <p:cNvGraphicFramePr/>
          <p:nvPr>
            <p:extLst>
              <p:ext uri="{D42A27DB-BD31-4B8C-83A1-F6EECF244321}">
                <p14:modId xmlns:p14="http://schemas.microsoft.com/office/powerpoint/2010/main" val="1173965020"/>
              </p:ext>
            </p:extLst>
          </p:nvPr>
        </p:nvGraphicFramePr>
        <p:xfrm>
          <a:off x="1076535" y="26220793"/>
          <a:ext cx="13273016" cy="8464391"/>
        </p:xfrm>
        <a:graphic>
          <a:graphicData uri="http://schemas.openxmlformats.org/drawingml/2006/chart">
            <c:chart xmlns:c="http://schemas.openxmlformats.org/drawingml/2006/chart" xmlns:r="http://schemas.openxmlformats.org/officeDocument/2006/relationships" r:id="rId10"/>
          </a:graphicData>
        </a:graphic>
      </p:graphicFrame>
      <p:sp>
        <p:nvSpPr>
          <p:cNvPr id="42" name="TextBox 41">
            <a:extLst>
              <a:ext uri="{FF2B5EF4-FFF2-40B4-BE49-F238E27FC236}">
                <a16:creationId xmlns="" xmlns:a16="http://schemas.microsoft.com/office/drawing/2014/main" id="{8735DD82-1D05-5746-94C2-D6BF493CE0E7}"/>
              </a:ext>
            </a:extLst>
          </p:cNvPr>
          <p:cNvSpPr txBox="1"/>
          <p:nvPr/>
        </p:nvSpPr>
        <p:spPr>
          <a:xfrm>
            <a:off x="15853704" y="5959916"/>
            <a:ext cx="13276800" cy="2197525"/>
          </a:xfrm>
          <a:prstGeom prst="rect">
            <a:avLst/>
          </a:prstGeom>
          <a:noFill/>
        </p:spPr>
        <p:txBody>
          <a:bodyPr wrap="square" rtlCol="0">
            <a:spAutoFit/>
          </a:bodyPr>
          <a:lstStyle/>
          <a:p>
            <a:pPr algn="just">
              <a:lnSpc>
                <a:spcPct val="114000"/>
              </a:lnSpc>
            </a:pPr>
            <a:r>
              <a:rPr lang="en-GB" sz="3000" b="1" dirty="0">
                <a:solidFill>
                  <a:srgbClr val="2170B7"/>
                </a:solidFill>
                <a:latin typeface="Calibri" panose="020F0502020204030204" pitchFamily="34" charset="0"/>
                <a:cs typeface="Calibri" panose="020F0502020204030204" pitchFamily="34" charset="0"/>
              </a:rPr>
              <a:t>Figure 2</a:t>
            </a:r>
          </a:p>
          <a:p>
            <a:pPr algn="just">
              <a:lnSpc>
                <a:spcPct val="114000"/>
              </a:lnSpc>
              <a:tabLst>
                <a:tab pos="504000" algn="l"/>
                <a:tab pos="648000" algn="l"/>
                <a:tab pos="720000" algn="l"/>
              </a:tabLst>
            </a:pPr>
            <a:r>
              <a:rPr lang="en-GB" sz="3000" b="1" dirty="0">
                <a:solidFill>
                  <a:srgbClr val="2170B7"/>
                </a:solidFill>
                <a:latin typeface="Calibri" panose="020F0502020204030204" pitchFamily="34" charset="0"/>
                <a:cs typeface="Calibri" panose="020F0502020204030204" pitchFamily="34" charset="0"/>
              </a:rPr>
              <a:t>A: 	</a:t>
            </a:r>
            <a:r>
              <a:rPr lang="en-GB" sz="3000" dirty="0"/>
              <a:t>Number of FTE consultant geriatricians employed by each health board per</a:t>
            </a:r>
          </a:p>
          <a:p>
            <a:pPr algn="just">
              <a:lnSpc>
                <a:spcPct val="114000"/>
              </a:lnSpc>
              <a:tabLst>
                <a:tab pos="504000" algn="l"/>
                <a:tab pos="648000" algn="l"/>
                <a:tab pos="720000" algn="l"/>
              </a:tabLst>
            </a:pPr>
            <a:r>
              <a:rPr lang="en-GB" sz="3000" dirty="0"/>
              <a:t>	10,000 population aged over 65 years.</a:t>
            </a:r>
          </a:p>
          <a:p>
            <a:pPr algn="just">
              <a:lnSpc>
                <a:spcPct val="114000"/>
              </a:lnSpc>
              <a:tabLst>
                <a:tab pos="504000" algn="l"/>
                <a:tab pos="648000" algn="l"/>
                <a:tab pos="720000" algn="l"/>
              </a:tabLst>
            </a:pPr>
            <a:r>
              <a:rPr lang="en-GB" sz="3000" b="1" dirty="0">
                <a:solidFill>
                  <a:srgbClr val="2170B7"/>
                </a:solidFill>
              </a:rPr>
              <a:t>B: 	</a:t>
            </a:r>
            <a:r>
              <a:rPr lang="en-GB" sz="3000" dirty="0" smtClean="0"/>
              <a:t>Acute service </a:t>
            </a:r>
            <a:r>
              <a:rPr lang="en-GB" sz="3000" dirty="0"/>
              <a:t>provision score for each health board.</a:t>
            </a:r>
          </a:p>
        </p:txBody>
      </p:sp>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59441" y="8867177"/>
            <a:ext cx="5790345" cy="7881503"/>
          </a:xfrm>
          <a:prstGeom prst="rect">
            <a:avLst/>
          </a:prstGeom>
        </p:spPr>
      </p:pic>
    </p:spTree>
    <p:extLst>
      <p:ext uri="{BB962C8B-B14F-4D97-AF65-F5344CB8AC3E}">
        <p14:creationId xmlns:p14="http://schemas.microsoft.com/office/powerpoint/2010/main" val="590336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3621</TotalTime>
  <Words>970</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Myint, Phyo</cp:lastModifiedBy>
  <cp:revision>479</cp:revision>
  <cp:lastPrinted>2018-04-24T13:56:49Z</cp:lastPrinted>
  <dcterms:created xsi:type="dcterms:W3CDTF">2016-06-10T10:00:22Z</dcterms:created>
  <dcterms:modified xsi:type="dcterms:W3CDTF">2018-04-24T15:49:47Z</dcterms:modified>
</cp:coreProperties>
</file>